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8"/>
  </p:notesMasterIdLst>
  <p:handoutMasterIdLst>
    <p:handoutMasterId r:id="rId29"/>
  </p:handoutMasterIdLst>
  <p:sldIdLst>
    <p:sldId id="444" r:id="rId3"/>
    <p:sldId id="673" r:id="rId4"/>
    <p:sldId id="732" r:id="rId5"/>
    <p:sldId id="323" r:id="rId6"/>
    <p:sldId id="345" r:id="rId7"/>
    <p:sldId id="736" r:id="rId8"/>
    <p:sldId id="845" r:id="rId9"/>
    <p:sldId id="304" r:id="rId10"/>
    <p:sldId id="285" r:id="rId11"/>
    <p:sldId id="850" r:id="rId12"/>
    <p:sldId id="851" r:id="rId13"/>
    <p:sldId id="743" r:id="rId14"/>
    <p:sldId id="839" r:id="rId15"/>
    <p:sldId id="642" r:id="rId16"/>
    <p:sldId id="840" r:id="rId17"/>
    <p:sldId id="748" r:id="rId18"/>
    <p:sldId id="815" r:id="rId19"/>
    <p:sldId id="852" r:id="rId20"/>
    <p:sldId id="853" r:id="rId21"/>
    <p:sldId id="757" r:id="rId22"/>
    <p:sldId id="823" r:id="rId23"/>
    <p:sldId id="540" r:id="rId24"/>
    <p:sldId id="558" r:id="rId25"/>
    <p:sldId id="855" r:id="rId26"/>
    <p:sldId id="5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1162" userDrawn="1">
          <p15:clr>
            <a:srgbClr val="A4A3A4"/>
          </p15:clr>
        </p15:guide>
        <p15:guide id="7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009CB8"/>
    <a:srgbClr val="F05133"/>
    <a:srgbClr val="F3F3F3"/>
    <a:srgbClr val="86C1C9"/>
    <a:srgbClr val="FFCD62"/>
    <a:srgbClr val="FF3300"/>
    <a:srgbClr val="F1C375"/>
    <a:srgbClr val="FFD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/>
    <p:restoredTop sz="86378" autoAdjust="0"/>
  </p:normalViewPr>
  <p:slideViewPr>
    <p:cSldViewPr snapToGrid="0">
      <p:cViewPr varScale="1">
        <p:scale>
          <a:sx n="95" d="100"/>
          <a:sy n="95" d="100"/>
        </p:scale>
        <p:origin x="856" y="192"/>
      </p:cViewPr>
      <p:guideLst>
        <p:guide orient="horz" pos="1071"/>
        <p:guide pos="597"/>
        <p:guide orient="horz" pos="368"/>
        <p:guide pos="7151"/>
        <p:guide pos="3840"/>
        <p:guide orient="horz" pos="1162"/>
        <p:guide orient="horz" pos="30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40"/>
    </p:cViewPr>
  </p:sorterViewPr>
  <p:notesViewPr>
    <p:cSldViewPr snapToGrid="0">
      <p:cViewPr>
        <p:scale>
          <a:sx n="1" d="2"/>
          <a:sy n="1" d="2"/>
        </p:scale>
        <p:origin x="28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7FA1F29-6B28-48ED-8DA7-993DC68989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380B62-6E7E-4FEB-B14D-B29276229A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7F01-010F-403E-BC2F-3C04C68CE8F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D418C-0AAD-4269-A679-90594E39D8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6D5A6E-9DD7-4B2E-B3DF-C8302A979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2F66A-3037-439E-8AF5-7FA8C702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0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8B24-42E9-4633-9E12-0A4FCB0BF0A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F27FD-EA7C-4838-80CB-F7A0D78B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8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96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487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solution architecture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FCF1-2E82-4958-B80E-A8749B0006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0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case studies from the largest oil companies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sinopek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cnpc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China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many other in the US. </a:t>
            </a:r>
          </a:p>
          <a:p>
            <a:pPr marL="0" algn="r" defTabSz="914400" rtl="1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79569-E456-F44F-854A-351026F15735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75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largest oil field in China</a:t>
            </a: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650K barrels/day </a:t>
            </a: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1100 HBSs &amp; 17K HSUs installed </a:t>
            </a: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Connecting 25,000 oil rigs/wells,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CCTV cameras as well as  voice and data connectivity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RADWIN solution was defined as “the only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excellent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product”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A0C2-216C-4903-8DB7-3B57637B95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8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Connecting hundreds of video cameras and wells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3A0C2-216C-4903-8DB7-3B57637B95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5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A0C2-216C-4903-8DB7-3B57637B95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5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Oil and Gas Customer in Laredo, TX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16 JET’s on 4 Towers, qty.125 SU’s (Phase 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application is to monitor remote Rigs and scale to add video surveillance 2019.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Very good collaboration with our Partner “E2E”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Previous using Cambium 450 but network was unreliable, very noisy unlicensed environment.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2019 – Will add Jet’s to qty.4 additional Towers with </a:t>
            </a:r>
            <a:r>
              <a:rPr lang="en-US" sz="1200" dirty="0" err="1"/>
              <a:t>addtl</a:t>
            </a:r>
            <a:r>
              <a:rPr lang="en-US" sz="1200" dirty="0"/>
              <a:t>’ qty.200 SU’s.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A0C2-216C-4903-8DB7-3B57637B95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73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QEP Resources, USA 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Nomadic broadband solution 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150 sq. miles !!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Real time monitoring and data collection </a:t>
            </a:r>
          </a:p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33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T1s in oil refineries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Connect control equipment to monitoring center on site (telemetry)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Extreme nLOS situations shooting through metal pipes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Operation even in nLOS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Excellent performance – met Shell’s high performance &amp; quality requirements</a:t>
            </a:r>
          </a:p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48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QEP Resources, USA 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Nomadic broadband solution 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150 sq. miles !!</a:t>
            </a:r>
          </a:p>
          <a:p>
            <a:pPr marL="285750" marR="0" lvl="0" indent="-28575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Real time monitoring and data collection </a:t>
            </a:r>
          </a:p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growing consistently since 2003</a:t>
            </a: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it mainly by a strong innovation and passion to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 our customers challenges and 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values.</a:t>
            </a: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radios are deployed in over 170 countries and the installed base is over 1M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mr-IN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significant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for a Telecom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 player.</a:t>
            </a: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HQ is in Israel,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17 offices worldwide and out of Israel</a:t>
            </a: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5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8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 is a key to our continuous growth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years.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2004, we were the first to introduce GPS synchronization to 802.11 chipset, (removing the contention mechanism of the standard and enabling co-located radios) 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delivered  E1/T1 services 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chipset that  deployed worldwide by operators for cellular backhaul.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2011, we introduced the first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that was focused on the business customers with unique CIR service, and assured SLA that provided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highest capacity for that time.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2013 we introduced the best in market NLOS backhaul for small cells , working in 5GHz unlicensed band while using beamfoming antenna. It was operational first by Verizon USA and later was deployed by T-Mobile and Sprint (US)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2015 we introduced the first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beamfoming antenna for Fixed wireless access application. A game changer solution that enabled to deliver the greatest performance in noisy spectrum  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2018, We introduced the first dual band base-station in 3 and 5 GHz bands accompanied with a 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generation beamforming antenna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2019 we will bring new solutions that will be discussed later on today.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7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60GHz (</a:t>
            </a:r>
            <a:r>
              <a:rPr lang="en-US" dirty="0" err="1"/>
              <a:t>mmWave</a:t>
            </a:r>
            <a:r>
              <a:rPr lang="en-US" dirty="0"/>
              <a:t>) and the TVWS expend the performance envelope beyond that of the sub 6GHz portfolio:  </a:t>
            </a:r>
          </a:p>
          <a:p>
            <a:r>
              <a:rPr lang="en-US" dirty="0"/>
              <a:t>The 60GHz solution expands RADWIN portfolio for urban and suburban that requires more capacity and used as complimentary solution of fiber.</a:t>
            </a:r>
          </a:p>
          <a:p>
            <a:r>
              <a:rPr lang="en-US" dirty="0"/>
              <a:t>The TVWS solution expends RADWIN portfolio for rural areas where NLOS is more common (less the capacity)</a:t>
            </a:r>
          </a:p>
          <a:p>
            <a:r>
              <a:rPr lang="en-US" dirty="0"/>
              <a:t>The 60GHz improves performance for already served customers, while TVWS connects the unconnected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4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/>
              <a:t>Líderes en equipamiento de alta capacidad para extensión de FFOO o para generar coberturas de Alta capacidad en áreas amplias</a:t>
            </a:r>
            <a:endParaRPr lang="en-US" sz="16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/>
              <a:t>Desarrollo una solución especial para transporte que es hoy una de las principales en el mundo</a:t>
            </a:r>
            <a:endParaRPr lang="en-US" sz="16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/>
              <a:t>Desarrollo de soluciones para la problemática de un punto de conectividad fija</a:t>
            </a:r>
            <a:endParaRPr lang="en-US" sz="16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/>
              <a:t>Una solución de gestión de red con altas prestaciones </a:t>
            </a:r>
            <a:endParaRPr lang="en-US" sz="1600" dirty="0"/>
          </a:p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D2B3-7A55-4F5A-8FB9-25767A380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focus Service providers : Fixed and mobile carriers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27FD-EA7C-4838-80CB-F7A0D78BF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262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D2B3-7A55-4F5A-8FB9-25767A380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3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m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231955"/>
            <a:ext cx="4569092" cy="212711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59070"/>
            <a:ext cx="4569092" cy="580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2782" y="6480692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73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92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239"/>
            <a:ext cx="10515600" cy="4732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92733" y="6494023"/>
            <a:ext cx="77046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E84871A-E4D5-47FE-A906-61609829DA1C}" type="datetime1">
              <a:rPr lang="en-US" sz="900" smtClean="0"/>
              <a:pPr/>
              <a:t>2/7/2022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63200" y="6483438"/>
            <a:ext cx="95958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2782" y="6483438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9C8D01-6C55-2E43-A857-15CE575FE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1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9877"/>
            <a:ext cx="5181600" cy="47070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9877"/>
            <a:ext cx="5181600" cy="47070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8425C8-8E3B-5C4F-9AA9-366523584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slide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71D3-8137-004D-916A-80B34C93A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59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neric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48"/>
          <a:stretch/>
        </p:blipFill>
        <p:spPr>
          <a:xfrm>
            <a:off x="0" y="0"/>
            <a:ext cx="12192000" cy="6343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334" y="2563017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407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592733" y="6364816"/>
            <a:ext cx="77046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E84871A-E4D5-47FE-A906-61609829DA1C}" type="datetime1">
              <a:rPr lang="en-US" sz="900" smtClean="0"/>
              <a:pPr/>
              <a:t>2/7/2022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63200" y="6354231"/>
            <a:ext cx="95958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2782" y="6354231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12857" r="-67" b="-7262"/>
          <a:stretch/>
        </p:blipFill>
        <p:spPr>
          <a:xfrm>
            <a:off x="0" y="383720"/>
            <a:ext cx="12192000" cy="6474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4859" r="-67" b="-7800"/>
          <a:stretch/>
        </p:blipFill>
        <p:spPr>
          <a:xfrm>
            <a:off x="0" y="285750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6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423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59A166-EED0-F24A-9608-D19C1359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4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F63DDB-9CB0-E141-B83B-730964333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DA07DE-EB77-5141-8D5C-1ADFE41F2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924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239"/>
            <a:ext cx="10515600" cy="4732724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182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AD182D-A00D-FD42-90E7-A4EC5808B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8" r="-2302" b="23161"/>
          <a:stretch/>
        </p:blipFill>
        <p:spPr>
          <a:xfrm>
            <a:off x="1669090" y="6395907"/>
            <a:ext cx="623633" cy="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42" y="238543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latin typeface="Calibri Light" panose="020F03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41" y="854994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>
          <a:xfrm>
            <a:off x="323889" y="6356350"/>
            <a:ext cx="2135078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373F149-83C4-4179-9681-702531CCFDAC}" type="datetimeFigureOut">
              <a:rPr lang="de-DE" smtClean="0"/>
              <a:pPr/>
              <a:t>07.02.2022</a:t>
            </a:fld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>
          <a:xfrm>
            <a:off x="11322782" y="6483438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61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6499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0092" y="202224"/>
            <a:ext cx="11535509" cy="609600"/>
          </a:xfrm>
        </p:spPr>
        <p:txBody>
          <a:bodyPr>
            <a:noAutofit/>
          </a:bodyPr>
          <a:lstStyle>
            <a:lvl1pPr>
              <a:defRPr sz="25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HEADER TITLE STYLE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4233" y="64732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563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9877"/>
            <a:ext cx="5181600" cy="470708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9877"/>
            <a:ext cx="5181600" cy="470708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995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592733" y="6494023"/>
            <a:ext cx="77046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E84871A-E4D5-47FE-A906-61609829DA1C}" type="datetime1">
              <a:rPr lang="en-US" sz="900" smtClean="0"/>
              <a:pPr/>
              <a:t>2/7/2022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63200" y="6483438"/>
            <a:ext cx="95958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2782" y="6483438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12857" r="-67" b="-7262"/>
          <a:stretch/>
        </p:blipFill>
        <p:spPr>
          <a:xfrm>
            <a:off x="0" y="383720"/>
            <a:ext cx="12192000" cy="64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4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neric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48"/>
          <a:stretch/>
        </p:blipFill>
        <p:spPr>
          <a:xfrm>
            <a:off x="0" y="0"/>
            <a:ext cx="12192000" cy="6343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334" y="2563017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54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592733" y="6494023"/>
            <a:ext cx="77046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E84871A-E4D5-47FE-A906-61609829DA1C}" type="datetime1">
              <a:rPr lang="en-US" sz="900" smtClean="0"/>
              <a:pPr/>
              <a:t>2/7/2022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63200" y="6483438"/>
            <a:ext cx="95958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2782" y="6483438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12857" r="-67" b="-7262"/>
          <a:stretch/>
        </p:blipFill>
        <p:spPr>
          <a:xfrm>
            <a:off x="0" y="383720"/>
            <a:ext cx="12192000" cy="6474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4859" r="-67" b="-7800"/>
          <a:stretch/>
        </p:blipFill>
        <p:spPr>
          <a:xfrm>
            <a:off x="0" y="285750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neric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5"/>
          <a:stretch/>
        </p:blipFill>
        <p:spPr>
          <a:xfrm>
            <a:off x="0" y="0"/>
            <a:ext cx="12192000" cy="63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533" y="2656151"/>
            <a:ext cx="10515600" cy="1325563"/>
          </a:xfrm>
        </p:spPr>
        <p:txBody>
          <a:bodyPr>
            <a:normAutofit/>
          </a:bodyPr>
          <a:lstStyle>
            <a:lvl1pPr>
              <a:defRPr lang="en-US" sz="360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</a:t>
            </a:r>
            <a:r>
              <a:rPr lang="en-US" sz="3600">
                <a:latin typeface="+mn-lt"/>
              </a:rPr>
              <a:t>divider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0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93FB7A-5FAF-48F2-BF68-0CFF6D18BBB9}" type="datetime1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m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4" b="-7901"/>
          <a:stretch/>
        </p:blipFill>
        <p:spPr>
          <a:xfrm>
            <a:off x="0" y="-67733"/>
            <a:ext cx="12192000" cy="6925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231955"/>
            <a:ext cx="4569092" cy="212711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59070"/>
            <a:ext cx="4569092" cy="580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6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99"/>
          <a:stretch/>
        </p:blipFill>
        <p:spPr>
          <a:xfrm>
            <a:off x="7477" y="6316132"/>
            <a:ext cx="12184523" cy="5418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slide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4239"/>
            <a:ext cx="10515600" cy="473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3200" y="6500570"/>
            <a:ext cx="95958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2782" y="6500570"/>
            <a:ext cx="48355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EF5836-6410-4045-9EA7-EF1A9F8A31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61" r:id="rId4"/>
    <p:sldLayoutId id="2147483654" r:id="rId5"/>
    <p:sldLayoutId id="2147483662" r:id="rId6"/>
    <p:sldLayoutId id="2147483660" r:id="rId7"/>
    <p:sldLayoutId id="2147483682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3300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slide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4239"/>
            <a:ext cx="10515600" cy="473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17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3300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3300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F5E316-1792-BD40-8FC9-842C68F225D4}"/>
              </a:ext>
            </a:extLst>
          </p:cNvPr>
          <p:cNvSpPr txBox="1"/>
          <p:nvPr/>
        </p:nvSpPr>
        <p:spPr>
          <a:xfrm>
            <a:off x="184470" y="881792"/>
            <a:ext cx="63089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000" dirty="0">
                <a:solidFill>
                  <a:schemeClr val="bg2">
                    <a:lumMod val="50000"/>
                  </a:schemeClr>
                </a:solidFill>
              </a:rPr>
              <a:t>RADWIN</a:t>
            </a:r>
          </a:p>
          <a:p>
            <a:r>
              <a:rPr lang="es-UY" sz="4000" dirty="0">
                <a:solidFill>
                  <a:schemeClr val="bg2">
                    <a:lumMod val="50000"/>
                  </a:schemeClr>
                </a:solidFill>
              </a:rPr>
              <a:t>Soluciones de Conectividad</a:t>
            </a:r>
          </a:p>
          <a:p>
            <a:r>
              <a:rPr lang="es-UY" sz="2400" dirty="0">
                <a:solidFill>
                  <a:schemeClr val="bg2">
                    <a:lumMod val="50000"/>
                  </a:schemeClr>
                </a:solidFill>
              </a:rPr>
              <a:t>Neuquen, Oct 2019</a:t>
            </a:r>
          </a:p>
          <a:p>
            <a:endParaRPr lang="es-UY" sz="1600" dirty="0">
              <a:solidFill>
                <a:schemeClr val="bg2">
                  <a:lumMod val="50000"/>
                </a:schemeClr>
              </a:solidFill>
            </a:endParaRPr>
          </a:p>
          <a:p>
            <a:endParaRPr lang="es-UY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0EBD80-6497-024C-8766-E2EEDBDFBBFA}"/>
              </a:ext>
            </a:extLst>
          </p:cNvPr>
          <p:cNvSpPr txBox="1"/>
          <p:nvPr/>
        </p:nvSpPr>
        <p:spPr>
          <a:xfrm>
            <a:off x="184470" y="5049456"/>
            <a:ext cx="410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chemeClr val="bg2">
                    <a:lumMod val="50000"/>
                  </a:schemeClr>
                </a:solidFill>
              </a:rPr>
              <a:t>Ariel Macchi</a:t>
            </a:r>
          </a:p>
          <a:p>
            <a:r>
              <a:rPr lang="es-UY" dirty="0">
                <a:solidFill>
                  <a:schemeClr val="bg2">
                    <a:lumMod val="50000"/>
                  </a:schemeClr>
                </a:solidFill>
              </a:rPr>
              <a:t>Channel Sales Director LatinAmerica</a:t>
            </a:r>
          </a:p>
        </p:txBody>
      </p:sp>
    </p:spTree>
    <p:extLst>
      <p:ext uri="{BB962C8B-B14F-4D97-AF65-F5344CB8AC3E}">
        <p14:creationId xmlns:p14="http://schemas.microsoft.com/office/powerpoint/2010/main" val="31185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/>
        </p:blipFill>
        <p:spPr>
          <a:xfrm>
            <a:off x="-33422" y="0"/>
            <a:ext cx="12225421" cy="62357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78379" y="-618442"/>
            <a:ext cx="1235242" cy="1236884"/>
            <a:chOff x="7796463" y="3689833"/>
            <a:chExt cx="1235242" cy="1236884"/>
          </a:xfrm>
        </p:grpSpPr>
        <p:sp>
          <p:nvSpPr>
            <p:cNvPr id="14" name="Rectangle 13"/>
            <p:cNvSpPr/>
            <p:nvPr/>
          </p:nvSpPr>
          <p:spPr>
            <a:xfrm>
              <a:off x="7796463" y="3689833"/>
              <a:ext cx="1235242" cy="1236884"/>
            </a:xfrm>
            <a:prstGeom prst="rect">
              <a:avLst/>
            </a:prstGeom>
            <a:solidFill>
              <a:srgbClr val="FC53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4212" y="4615530"/>
              <a:ext cx="999744" cy="1869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D9E42-887B-4FD3-BE36-0B83667F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9" y="801454"/>
            <a:ext cx="10515600" cy="7780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RADWIN solutions for oil &amp; gas</a:t>
            </a:r>
          </a:p>
        </p:txBody>
      </p:sp>
    </p:spTree>
    <p:extLst>
      <p:ext uri="{BB962C8B-B14F-4D97-AF65-F5344CB8AC3E}">
        <p14:creationId xmlns:p14="http://schemas.microsoft.com/office/powerpoint/2010/main" val="36826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b="13952"/>
          <a:stretch/>
        </p:blipFill>
        <p:spPr>
          <a:xfrm>
            <a:off x="0" y="0"/>
            <a:ext cx="12192000" cy="630164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47739" y="0"/>
            <a:ext cx="4098824" cy="6408173"/>
          </a:xfrm>
          <a:prstGeom prst="rect">
            <a:avLst/>
          </a:prstGeom>
          <a:solidFill>
            <a:schemeClr val="bg1">
              <a:alpha val="92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422782" y="-366663"/>
            <a:ext cx="4256805" cy="65896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33801" y="4030906"/>
            <a:ext cx="344364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Rig-to-shore connectivity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Rig-to-rig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Oil rigs to vessels connectivity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Ship-to-ship</a:t>
            </a:r>
          </a:p>
        </p:txBody>
      </p:sp>
      <p:sp>
        <p:nvSpPr>
          <p:cNvPr id="9" name="Rectangle 4"/>
          <p:cNvSpPr/>
          <p:nvPr/>
        </p:nvSpPr>
        <p:spPr>
          <a:xfrm>
            <a:off x="-1547841" y="3454736"/>
            <a:ext cx="4249648" cy="398538"/>
          </a:xfrm>
          <a:custGeom>
            <a:avLst/>
            <a:gdLst>
              <a:gd name="connsiteX0" fmla="*/ 0 w 3754891"/>
              <a:gd name="connsiteY0" fmla="*/ 0 h 679268"/>
              <a:gd name="connsiteX1" fmla="*/ 3754891 w 3754891"/>
              <a:gd name="connsiteY1" fmla="*/ 0 h 679268"/>
              <a:gd name="connsiteX2" fmla="*/ 3754891 w 3754891"/>
              <a:gd name="connsiteY2" fmla="*/ 679268 h 679268"/>
              <a:gd name="connsiteX3" fmla="*/ 0 w 3754891"/>
              <a:gd name="connsiteY3" fmla="*/ 679268 h 679268"/>
              <a:gd name="connsiteX4" fmla="*/ 0 w 3754891"/>
              <a:gd name="connsiteY4" fmla="*/ 0 h 679268"/>
              <a:gd name="connsiteX0" fmla="*/ 0 w 4068399"/>
              <a:gd name="connsiteY0" fmla="*/ 0 h 679268"/>
              <a:gd name="connsiteX1" fmla="*/ 3754891 w 4068399"/>
              <a:gd name="connsiteY1" fmla="*/ 0 h 679268"/>
              <a:gd name="connsiteX2" fmla="*/ 4068399 w 4068399"/>
              <a:gd name="connsiteY2" fmla="*/ 352697 h 679268"/>
              <a:gd name="connsiteX3" fmla="*/ 3754891 w 4068399"/>
              <a:gd name="connsiteY3" fmla="*/ 679268 h 679268"/>
              <a:gd name="connsiteX4" fmla="*/ 0 w 4068399"/>
              <a:gd name="connsiteY4" fmla="*/ 679268 h 679268"/>
              <a:gd name="connsiteX5" fmla="*/ 0 w 4068399"/>
              <a:gd name="connsiteY5" fmla="*/ 0 h 679268"/>
              <a:gd name="connsiteX0" fmla="*/ 0 w 4068399"/>
              <a:gd name="connsiteY0" fmla="*/ 0 h 679268"/>
              <a:gd name="connsiteX1" fmla="*/ 3754891 w 4068399"/>
              <a:gd name="connsiteY1" fmla="*/ 0 h 679268"/>
              <a:gd name="connsiteX2" fmla="*/ 4068399 w 4068399"/>
              <a:gd name="connsiteY2" fmla="*/ 352697 h 679268"/>
              <a:gd name="connsiteX3" fmla="*/ 3754891 w 4068399"/>
              <a:gd name="connsiteY3" fmla="*/ 679268 h 679268"/>
              <a:gd name="connsiteX4" fmla="*/ 0 w 4068399"/>
              <a:gd name="connsiteY4" fmla="*/ 679268 h 679268"/>
              <a:gd name="connsiteX5" fmla="*/ 0 w 4068399"/>
              <a:gd name="connsiteY5" fmla="*/ 0 h 679268"/>
              <a:gd name="connsiteX0" fmla="*/ 0 w 4081278"/>
              <a:gd name="connsiteY0" fmla="*/ 0 h 679268"/>
              <a:gd name="connsiteX1" fmla="*/ 3754891 w 4081278"/>
              <a:gd name="connsiteY1" fmla="*/ 0 h 679268"/>
              <a:gd name="connsiteX2" fmla="*/ 4081278 w 4081278"/>
              <a:gd name="connsiteY2" fmla="*/ 309767 h 679268"/>
              <a:gd name="connsiteX3" fmla="*/ 3754891 w 4081278"/>
              <a:gd name="connsiteY3" fmla="*/ 679268 h 679268"/>
              <a:gd name="connsiteX4" fmla="*/ 0 w 4081278"/>
              <a:gd name="connsiteY4" fmla="*/ 679268 h 679268"/>
              <a:gd name="connsiteX5" fmla="*/ 0 w 4081278"/>
              <a:gd name="connsiteY5" fmla="*/ 0 h 679268"/>
              <a:gd name="connsiteX0" fmla="*/ 0 w 4081278"/>
              <a:gd name="connsiteY0" fmla="*/ 0 h 679268"/>
              <a:gd name="connsiteX1" fmla="*/ 3754891 w 4081278"/>
              <a:gd name="connsiteY1" fmla="*/ 0 h 679268"/>
              <a:gd name="connsiteX2" fmla="*/ 4081278 w 4081278"/>
              <a:gd name="connsiteY2" fmla="*/ 309767 h 679268"/>
              <a:gd name="connsiteX3" fmla="*/ 3754891 w 4081278"/>
              <a:gd name="connsiteY3" fmla="*/ 679268 h 679268"/>
              <a:gd name="connsiteX4" fmla="*/ 0 w 4081278"/>
              <a:gd name="connsiteY4" fmla="*/ 679268 h 679268"/>
              <a:gd name="connsiteX5" fmla="*/ 0 w 4081278"/>
              <a:gd name="connsiteY5" fmla="*/ 0 h 679268"/>
              <a:gd name="connsiteX0" fmla="*/ 0 w 4210067"/>
              <a:gd name="connsiteY0" fmla="*/ 0 h 679268"/>
              <a:gd name="connsiteX1" fmla="*/ 3754891 w 4210067"/>
              <a:gd name="connsiteY1" fmla="*/ 0 h 679268"/>
              <a:gd name="connsiteX2" fmla="*/ 4210067 w 4210067"/>
              <a:gd name="connsiteY2" fmla="*/ 292595 h 679268"/>
              <a:gd name="connsiteX3" fmla="*/ 3754891 w 4210067"/>
              <a:gd name="connsiteY3" fmla="*/ 679268 h 679268"/>
              <a:gd name="connsiteX4" fmla="*/ 0 w 4210067"/>
              <a:gd name="connsiteY4" fmla="*/ 679268 h 679268"/>
              <a:gd name="connsiteX5" fmla="*/ 0 w 4210067"/>
              <a:gd name="connsiteY5" fmla="*/ 0 h 679268"/>
              <a:gd name="connsiteX0" fmla="*/ 0 w 4210067"/>
              <a:gd name="connsiteY0" fmla="*/ 0 h 679268"/>
              <a:gd name="connsiteX1" fmla="*/ 3754891 w 4210067"/>
              <a:gd name="connsiteY1" fmla="*/ 0 h 679268"/>
              <a:gd name="connsiteX2" fmla="*/ 4210067 w 4210067"/>
              <a:gd name="connsiteY2" fmla="*/ 292595 h 679268"/>
              <a:gd name="connsiteX3" fmla="*/ 3754891 w 4210067"/>
              <a:gd name="connsiteY3" fmla="*/ 679268 h 679268"/>
              <a:gd name="connsiteX4" fmla="*/ 0 w 4210067"/>
              <a:gd name="connsiteY4" fmla="*/ 679268 h 679268"/>
              <a:gd name="connsiteX5" fmla="*/ 0 w 421006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067410"/>
              <a:gd name="connsiteY0" fmla="*/ 0 h 679268"/>
              <a:gd name="connsiteX1" fmla="*/ 3754891 w 4067410"/>
              <a:gd name="connsiteY1" fmla="*/ 0 h 679268"/>
              <a:gd name="connsiteX2" fmla="*/ 4067192 w 4067410"/>
              <a:gd name="connsiteY2" fmla="*/ 286245 h 679268"/>
              <a:gd name="connsiteX3" fmla="*/ 3754891 w 4067410"/>
              <a:gd name="connsiteY3" fmla="*/ 679268 h 679268"/>
              <a:gd name="connsiteX4" fmla="*/ 0 w 4067410"/>
              <a:gd name="connsiteY4" fmla="*/ 679268 h 679268"/>
              <a:gd name="connsiteX5" fmla="*/ 0 w 4067410"/>
              <a:gd name="connsiteY5" fmla="*/ 0 h 679268"/>
              <a:gd name="connsiteX0" fmla="*/ 0 w 4067309"/>
              <a:gd name="connsiteY0" fmla="*/ 0 h 679305"/>
              <a:gd name="connsiteX1" fmla="*/ 3754891 w 4067309"/>
              <a:gd name="connsiteY1" fmla="*/ 0 h 679305"/>
              <a:gd name="connsiteX2" fmla="*/ 4067192 w 4067309"/>
              <a:gd name="connsiteY2" fmla="*/ 286245 h 679305"/>
              <a:gd name="connsiteX3" fmla="*/ 3754891 w 4067309"/>
              <a:gd name="connsiteY3" fmla="*/ 679268 h 679305"/>
              <a:gd name="connsiteX4" fmla="*/ 0 w 4067309"/>
              <a:gd name="connsiteY4" fmla="*/ 679268 h 679305"/>
              <a:gd name="connsiteX5" fmla="*/ 0 w 4067309"/>
              <a:gd name="connsiteY5" fmla="*/ 0 h 679305"/>
              <a:gd name="connsiteX0" fmla="*/ 0 w 4051441"/>
              <a:gd name="connsiteY0" fmla="*/ 0 h 679311"/>
              <a:gd name="connsiteX1" fmla="*/ 3754891 w 4051441"/>
              <a:gd name="connsiteY1" fmla="*/ 0 h 679311"/>
              <a:gd name="connsiteX2" fmla="*/ 4051317 w 4051441"/>
              <a:gd name="connsiteY2" fmla="*/ 343395 h 679311"/>
              <a:gd name="connsiteX3" fmla="*/ 3754891 w 4051441"/>
              <a:gd name="connsiteY3" fmla="*/ 679268 h 679311"/>
              <a:gd name="connsiteX4" fmla="*/ 0 w 4051441"/>
              <a:gd name="connsiteY4" fmla="*/ 679268 h 679311"/>
              <a:gd name="connsiteX5" fmla="*/ 0 w 4051441"/>
              <a:gd name="connsiteY5" fmla="*/ 0 h 679311"/>
              <a:gd name="connsiteX0" fmla="*/ 0 w 6223378"/>
              <a:gd name="connsiteY0" fmla="*/ 0 h 679311"/>
              <a:gd name="connsiteX1" fmla="*/ 5926828 w 6223378"/>
              <a:gd name="connsiteY1" fmla="*/ 0 h 679311"/>
              <a:gd name="connsiteX2" fmla="*/ 6223254 w 6223378"/>
              <a:gd name="connsiteY2" fmla="*/ 343395 h 679311"/>
              <a:gd name="connsiteX3" fmla="*/ 5926828 w 6223378"/>
              <a:gd name="connsiteY3" fmla="*/ 679268 h 679311"/>
              <a:gd name="connsiteX4" fmla="*/ 2171937 w 6223378"/>
              <a:gd name="connsiteY4" fmla="*/ 679268 h 679311"/>
              <a:gd name="connsiteX5" fmla="*/ 0 w 6223378"/>
              <a:gd name="connsiteY5" fmla="*/ 0 h 679311"/>
              <a:gd name="connsiteX0" fmla="*/ 0 w 6223378"/>
              <a:gd name="connsiteY0" fmla="*/ 0 h 698822"/>
              <a:gd name="connsiteX1" fmla="*/ 5926828 w 6223378"/>
              <a:gd name="connsiteY1" fmla="*/ 0 h 698822"/>
              <a:gd name="connsiteX2" fmla="*/ 6223254 w 6223378"/>
              <a:gd name="connsiteY2" fmla="*/ 343395 h 698822"/>
              <a:gd name="connsiteX3" fmla="*/ 5926828 w 6223378"/>
              <a:gd name="connsiteY3" fmla="*/ 679268 h 698822"/>
              <a:gd name="connsiteX4" fmla="*/ 16330 w 6223378"/>
              <a:gd name="connsiteY4" fmla="*/ 698822 h 698822"/>
              <a:gd name="connsiteX5" fmla="*/ 0 w 6223378"/>
              <a:gd name="connsiteY5" fmla="*/ 0 h 69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378" h="698822">
                <a:moveTo>
                  <a:pt x="0" y="0"/>
                </a:moveTo>
                <a:lnTo>
                  <a:pt x="5926828" y="0"/>
                </a:lnTo>
                <a:cubicBezTo>
                  <a:pt x="5926649" y="3769"/>
                  <a:pt x="6218961" y="341861"/>
                  <a:pt x="6223254" y="343395"/>
                </a:cubicBezTo>
                <a:cubicBezTo>
                  <a:pt x="6230368" y="347790"/>
                  <a:pt x="5929328" y="683727"/>
                  <a:pt x="5926828" y="679268"/>
                </a:cubicBezTo>
                <a:lnTo>
                  <a:pt x="16330" y="698822"/>
                </a:lnTo>
                <a:lnTo>
                  <a:pt x="0" y="0"/>
                </a:lnTo>
                <a:close/>
              </a:path>
            </a:pathLst>
          </a:custGeom>
          <a:solidFill>
            <a:srgbClr val="F0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402" y="3454736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Offshore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0240" y="824981"/>
            <a:ext cx="365076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yriad Pro" charset="0"/>
                <a:cs typeface="Myriad Pro" charset="0"/>
              </a:rPr>
              <a:t>Remote sites connectivity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yriad Pro" charset="0"/>
                <a:cs typeface="Myriad Pro" charset="0"/>
              </a:rPr>
              <a:t>Operational video monitoring 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yriad Pro" charset="0"/>
                <a:cs typeface="Myriad Pro" charset="0"/>
              </a:rPr>
              <a:t>Nomadic connectivity to mobile drillers and offices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yriad Pro" charset="0"/>
                <a:cs typeface="Myriad Pro" charset="0"/>
              </a:rPr>
              <a:t>Telemetry (AMI), SCADA</a:t>
            </a:r>
          </a:p>
          <a:p>
            <a:pPr marL="288000" marR="0" lvl="0" indent="-28800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ea typeface="Myriad Pro" charset="0"/>
                <a:cs typeface="Myriad Pro" charset="0"/>
              </a:rPr>
              <a:t>Backhaul to Industrial IoT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Myriad Pro" charset="0"/>
              <a:cs typeface="Myriad Pro" charset="0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-1630137" y="294094"/>
            <a:ext cx="4249648" cy="398538"/>
          </a:xfrm>
          <a:custGeom>
            <a:avLst/>
            <a:gdLst>
              <a:gd name="connsiteX0" fmla="*/ 0 w 3754891"/>
              <a:gd name="connsiteY0" fmla="*/ 0 h 679268"/>
              <a:gd name="connsiteX1" fmla="*/ 3754891 w 3754891"/>
              <a:gd name="connsiteY1" fmla="*/ 0 h 679268"/>
              <a:gd name="connsiteX2" fmla="*/ 3754891 w 3754891"/>
              <a:gd name="connsiteY2" fmla="*/ 679268 h 679268"/>
              <a:gd name="connsiteX3" fmla="*/ 0 w 3754891"/>
              <a:gd name="connsiteY3" fmla="*/ 679268 h 679268"/>
              <a:gd name="connsiteX4" fmla="*/ 0 w 3754891"/>
              <a:gd name="connsiteY4" fmla="*/ 0 h 679268"/>
              <a:gd name="connsiteX0" fmla="*/ 0 w 4068399"/>
              <a:gd name="connsiteY0" fmla="*/ 0 h 679268"/>
              <a:gd name="connsiteX1" fmla="*/ 3754891 w 4068399"/>
              <a:gd name="connsiteY1" fmla="*/ 0 h 679268"/>
              <a:gd name="connsiteX2" fmla="*/ 4068399 w 4068399"/>
              <a:gd name="connsiteY2" fmla="*/ 352697 h 679268"/>
              <a:gd name="connsiteX3" fmla="*/ 3754891 w 4068399"/>
              <a:gd name="connsiteY3" fmla="*/ 679268 h 679268"/>
              <a:gd name="connsiteX4" fmla="*/ 0 w 4068399"/>
              <a:gd name="connsiteY4" fmla="*/ 679268 h 679268"/>
              <a:gd name="connsiteX5" fmla="*/ 0 w 4068399"/>
              <a:gd name="connsiteY5" fmla="*/ 0 h 679268"/>
              <a:gd name="connsiteX0" fmla="*/ 0 w 4068399"/>
              <a:gd name="connsiteY0" fmla="*/ 0 h 679268"/>
              <a:gd name="connsiteX1" fmla="*/ 3754891 w 4068399"/>
              <a:gd name="connsiteY1" fmla="*/ 0 h 679268"/>
              <a:gd name="connsiteX2" fmla="*/ 4068399 w 4068399"/>
              <a:gd name="connsiteY2" fmla="*/ 352697 h 679268"/>
              <a:gd name="connsiteX3" fmla="*/ 3754891 w 4068399"/>
              <a:gd name="connsiteY3" fmla="*/ 679268 h 679268"/>
              <a:gd name="connsiteX4" fmla="*/ 0 w 4068399"/>
              <a:gd name="connsiteY4" fmla="*/ 679268 h 679268"/>
              <a:gd name="connsiteX5" fmla="*/ 0 w 4068399"/>
              <a:gd name="connsiteY5" fmla="*/ 0 h 679268"/>
              <a:gd name="connsiteX0" fmla="*/ 0 w 4081278"/>
              <a:gd name="connsiteY0" fmla="*/ 0 h 679268"/>
              <a:gd name="connsiteX1" fmla="*/ 3754891 w 4081278"/>
              <a:gd name="connsiteY1" fmla="*/ 0 h 679268"/>
              <a:gd name="connsiteX2" fmla="*/ 4081278 w 4081278"/>
              <a:gd name="connsiteY2" fmla="*/ 309767 h 679268"/>
              <a:gd name="connsiteX3" fmla="*/ 3754891 w 4081278"/>
              <a:gd name="connsiteY3" fmla="*/ 679268 h 679268"/>
              <a:gd name="connsiteX4" fmla="*/ 0 w 4081278"/>
              <a:gd name="connsiteY4" fmla="*/ 679268 h 679268"/>
              <a:gd name="connsiteX5" fmla="*/ 0 w 4081278"/>
              <a:gd name="connsiteY5" fmla="*/ 0 h 679268"/>
              <a:gd name="connsiteX0" fmla="*/ 0 w 4081278"/>
              <a:gd name="connsiteY0" fmla="*/ 0 h 679268"/>
              <a:gd name="connsiteX1" fmla="*/ 3754891 w 4081278"/>
              <a:gd name="connsiteY1" fmla="*/ 0 h 679268"/>
              <a:gd name="connsiteX2" fmla="*/ 4081278 w 4081278"/>
              <a:gd name="connsiteY2" fmla="*/ 309767 h 679268"/>
              <a:gd name="connsiteX3" fmla="*/ 3754891 w 4081278"/>
              <a:gd name="connsiteY3" fmla="*/ 679268 h 679268"/>
              <a:gd name="connsiteX4" fmla="*/ 0 w 4081278"/>
              <a:gd name="connsiteY4" fmla="*/ 679268 h 679268"/>
              <a:gd name="connsiteX5" fmla="*/ 0 w 4081278"/>
              <a:gd name="connsiteY5" fmla="*/ 0 h 679268"/>
              <a:gd name="connsiteX0" fmla="*/ 0 w 4210067"/>
              <a:gd name="connsiteY0" fmla="*/ 0 h 679268"/>
              <a:gd name="connsiteX1" fmla="*/ 3754891 w 4210067"/>
              <a:gd name="connsiteY1" fmla="*/ 0 h 679268"/>
              <a:gd name="connsiteX2" fmla="*/ 4210067 w 4210067"/>
              <a:gd name="connsiteY2" fmla="*/ 292595 h 679268"/>
              <a:gd name="connsiteX3" fmla="*/ 3754891 w 4210067"/>
              <a:gd name="connsiteY3" fmla="*/ 679268 h 679268"/>
              <a:gd name="connsiteX4" fmla="*/ 0 w 4210067"/>
              <a:gd name="connsiteY4" fmla="*/ 679268 h 679268"/>
              <a:gd name="connsiteX5" fmla="*/ 0 w 4210067"/>
              <a:gd name="connsiteY5" fmla="*/ 0 h 679268"/>
              <a:gd name="connsiteX0" fmla="*/ 0 w 4210067"/>
              <a:gd name="connsiteY0" fmla="*/ 0 h 679268"/>
              <a:gd name="connsiteX1" fmla="*/ 3754891 w 4210067"/>
              <a:gd name="connsiteY1" fmla="*/ 0 h 679268"/>
              <a:gd name="connsiteX2" fmla="*/ 4210067 w 4210067"/>
              <a:gd name="connsiteY2" fmla="*/ 292595 h 679268"/>
              <a:gd name="connsiteX3" fmla="*/ 3754891 w 4210067"/>
              <a:gd name="connsiteY3" fmla="*/ 679268 h 679268"/>
              <a:gd name="connsiteX4" fmla="*/ 0 w 4210067"/>
              <a:gd name="connsiteY4" fmla="*/ 679268 h 679268"/>
              <a:gd name="connsiteX5" fmla="*/ 0 w 421006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210187"/>
              <a:gd name="connsiteY0" fmla="*/ 0 h 679268"/>
              <a:gd name="connsiteX1" fmla="*/ 3754891 w 4210187"/>
              <a:gd name="connsiteY1" fmla="*/ 0 h 679268"/>
              <a:gd name="connsiteX2" fmla="*/ 4210067 w 4210187"/>
              <a:gd name="connsiteY2" fmla="*/ 292595 h 679268"/>
              <a:gd name="connsiteX3" fmla="*/ 3754891 w 4210187"/>
              <a:gd name="connsiteY3" fmla="*/ 679268 h 679268"/>
              <a:gd name="connsiteX4" fmla="*/ 0 w 4210187"/>
              <a:gd name="connsiteY4" fmla="*/ 679268 h 679268"/>
              <a:gd name="connsiteX5" fmla="*/ 0 w 4210187"/>
              <a:gd name="connsiteY5" fmla="*/ 0 h 679268"/>
              <a:gd name="connsiteX0" fmla="*/ 0 w 4067410"/>
              <a:gd name="connsiteY0" fmla="*/ 0 h 679268"/>
              <a:gd name="connsiteX1" fmla="*/ 3754891 w 4067410"/>
              <a:gd name="connsiteY1" fmla="*/ 0 h 679268"/>
              <a:gd name="connsiteX2" fmla="*/ 4067192 w 4067410"/>
              <a:gd name="connsiteY2" fmla="*/ 286245 h 679268"/>
              <a:gd name="connsiteX3" fmla="*/ 3754891 w 4067410"/>
              <a:gd name="connsiteY3" fmla="*/ 679268 h 679268"/>
              <a:gd name="connsiteX4" fmla="*/ 0 w 4067410"/>
              <a:gd name="connsiteY4" fmla="*/ 679268 h 679268"/>
              <a:gd name="connsiteX5" fmla="*/ 0 w 4067410"/>
              <a:gd name="connsiteY5" fmla="*/ 0 h 679268"/>
              <a:gd name="connsiteX0" fmla="*/ 0 w 4067309"/>
              <a:gd name="connsiteY0" fmla="*/ 0 h 679305"/>
              <a:gd name="connsiteX1" fmla="*/ 3754891 w 4067309"/>
              <a:gd name="connsiteY1" fmla="*/ 0 h 679305"/>
              <a:gd name="connsiteX2" fmla="*/ 4067192 w 4067309"/>
              <a:gd name="connsiteY2" fmla="*/ 286245 h 679305"/>
              <a:gd name="connsiteX3" fmla="*/ 3754891 w 4067309"/>
              <a:gd name="connsiteY3" fmla="*/ 679268 h 679305"/>
              <a:gd name="connsiteX4" fmla="*/ 0 w 4067309"/>
              <a:gd name="connsiteY4" fmla="*/ 679268 h 679305"/>
              <a:gd name="connsiteX5" fmla="*/ 0 w 4067309"/>
              <a:gd name="connsiteY5" fmla="*/ 0 h 679305"/>
              <a:gd name="connsiteX0" fmla="*/ 0 w 4051441"/>
              <a:gd name="connsiteY0" fmla="*/ 0 h 679311"/>
              <a:gd name="connsiteX1" fmla="*/ 3754891 w 4051441"/>
              <a:gd name="connsiteY1" fmla="*/ 0 h 679311"/>
              <a:gd name="connsiteX2" fmla="*/ 4051317 w 4051441"/>
              <a:gd name="connsiteY2" fmla="*/ 343395 h 679311"/>
              <a:gd name="connsiteX3" fmla="*/ 3754891 w 4051441"/>
              <a:gd name="connsiteY3" fmla="*/ 679268 h 679311"/>
              <a:gd name="connsiteX4" fmla="*/ 0 w 4051441"/>
              <a:gd name="connsiteY4" fmla="*/ 679268 h 679311"/>
              <a:gd name="connsiteX5" fmla="*/ 0 w 4051441"/>
              <a:gd name="connsiteY5" fmla="*/ 0 h 679311"/>
              <a:gd name="connsiteX0" fmla="*/ 0 w 6223378"/>
              <a:gd name="connsiteY0" fmla="*/ 0 h 679311"/>
              <a:gd name="connsiteX1" fmla="*/ 5926828 w 6223378"/>
              <a:gd name="connsiteY1" fmla="*/ 0 h 679311"/>
              <a:gd name="connsiteX2" fmla="*/ 6223254 w 6223378"/>
              <a:gd name="connsiteY2" fmla="*/ 343395 h 679311"/>
              <a:gd name="connsiteX3" fmla="*/ 5926828 w 6223378"/>
              <a:gd name="connsiteY3" fmla="*/ 679268 h 679311"/>
              <a:gd name="connsiteX4" fmla="*/ 2171937 w 6223378"/>
              <a:gd name="connsiteY4" fmla="*/ 679268 h 679311"/>
              <a:gd name="connsiteX5" fmla="*/ 0 w 6223378"/>
              <a:gd name="connsiteY5" fmla="*/ 0 h 679311"/>
              <a:gd name="connsiteX0" fmla="*/ 0 w 6223378"/>
              <a:gd name="connsiteY0" fmla="*/ 0 h 698822"/>
              <a:gd name="connsiteX1" fmla="*/ 5926828 w 6223378"/>
              <a:gd name="connsiteY1" fmla="*/ 0 h 698822"/>
              <a:gd name="connsiteX2" fmla="*/ 6223254 w 6223378"/>
              <a:gd name="connsiteY2" fmla="*/ 343395 h 698822"/>
              <a:gd name="connsiteX3" fmla="*/ 5926828 w 6223378"/>
              <a:gd name="connsiteY3" fmla="*/ 679268 h 698822"/>
              <a:gd name="connsiteX4" fmla="*/ 16330 w 6223378"/>
              <a:gd name="connsiteY4" fmla="*/ 698822 h 698822"/>
              <a:gd name="connsiteX5" fmla="*/ 0 w 6223378"/>
              <a:gd name="connsiteY5" fmla="*/ 0 h 69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378" h="698822">
                <a:moveTo>
                  <a:pt x="0" y="0"/>
                </a:moveTo>
                <a:lnTo>
                  <a:pt x="5926828" y="0"/>
                </a:lnTo>
                <a:cubicBezTo>
                  <a:pt x="5926649" y="3769"/>
                  <a:pt x="6218961" y="341861"/>
                  <a:pt x="6223254" y="343395"/>
                </a:cubicBezTo>
                <a:cubicBezTo>
                  <a:pt x="6230368" y="347790"/>
                  <a:pt x="5929328" y="683727"/>
                  <a:pt x="5926828" y="679268"/>
                </a:cubicBezTo>
                <a:lnTo>
                  <a:pt x="16330" y="698822"/>
                </a:lnTo>
                <a:lnTo>
                  <a:pt x="0" y="0"/>
                </a:lnTo>
                <a:close/>
              </a:path>
            </a:pathLst>
          </a:custGeom>
          <a:solidFill>
            <a:srgbClr val="009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0240" y="324086"/>
            <a:ext cx="9685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016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5133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Onshore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1509808"/>
            <a:ext cx="12219324" cy="4623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767" y="119913"/>
            <a:ext cx="4091324" cy="5994400"/>
          </a:xfrm>
          <a:prstGeom prst="rect">
            <a:avLst/>
          </a:prstGeom>
          <a:solidFill>
            <a:srgbClr val="009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238" y="1524417"/>
            <a:ext cx="3618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Asset management supported by a modern decision-making system to: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Increase Reserves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Optimize Reservoir Damage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Improve Production &amp; Operations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Lower Costs &amp; Capex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182" y="472521"/>
            <a:ext cx="4641681" cy="1227137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Digital oil field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45263" y="4004182"/>
            <a:ext cx="3422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7536" y="4150811"/>
            <a:ext cx="35367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513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HOW?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Real time, targeted data 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information transmission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Modelling and visualization technology</a:t>
            </a:r>
          </a:p>
          <a:p>
            <a:pPr marL="342900" marR="0" lvl="0" indent="-342900" algn="l" defTabSz="801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Remote control systems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28202" y="1722307"/>
            <a:ext cx="2828037" cy="400110"/>
            <a:chOff x="5974098" y="1078022"/>
            <a:chExt cx="2828037" cy="400110"/>
          </a:xfrm>
        </p:grpSpPr>
        <p:sp>
          <p:nvSpPr>
            <p:cNvPr id="7" name="Rectangle 6"/>
            <p:cNvSpPr/>
            <p:nvPr/>
          </p:nvSpPr>
          <p:spPr>
            <a:xfrm>
              <a:off x="6365249" y="1120272"/>
              <a:ext cx="2436886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Decision Solution Selection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74098" y="1078022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28202" y="2321368"/>
            <a:ext cx="2650785" cy="400110"/>
            <a:chOff x="5974098" y="1702842"/>
            <a:chExt cx="2650785" cy="400110"/>
          </a:xfrm>
        </p:grpSpPr>
        <p:sp>
          <p:nvSpPr>
            <p:cNvPr id="23" name="Rectangle 22"/>
            <p:cNvSpPr/>
            <p:nvPr/>
          </p:nvSpPr>
          <p:spPr>
            <a:xfrm>
              <a:off x="6335089" y="1743194"/>
              <a:ext cx="22897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Analysis Solution Options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4098" y="1702842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28202" y="2920429"/>
            <a:ext cx="4503534" cy="400110"/>
            <a:chOff x="5974098" y="2372987"/>
            <a:chExt cx="4503534" cy="400110"/>
          </a:xfrm>
        </p:grpSpPr>
        <p:sp>
          <p:nvSpPr>
            <p:cNvPr id="26" name="Rectangle 25"/>
            <p:cNvSpPr/>
            <p:nvPr/>
          </p:nvSpPr>
          <p:spPr>
            <a:xfrm>
              <a:off x="6365248" y="2399876"/>
              <a:ext cx="41123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Surveillance Proactive Problem Detection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74098" y="2372987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28202" y="3519490"/>
            <a:ext cx="3870258" cy="400110"/>
            <a:chOff x="5974098" y="2372987"/>
            <a:chExt cx="3870258" cy="400110"/>
          </a:xfrm>
        </p:grpSpPr>
        <p:sp>
          <p:nvSpPr>
            <p:cNvPr id="32" name="Rectangle 31"/>
            <p:cNvSpPr/>
            <p:nvPr/>
          </p:nvSpPr>
          <p:spPr>
            <a:xfrm>
              <a:off x="6367967" y="2388289"/>
              <a:ext cx="34763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Data Cleansing and Preparation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74098" y="2372987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28202" y="4118551"/>
            <a:ext cx="2687302" cy="413193"/>
            <a:chOff x="5974098" y="2372987"/>
            <a:chExt cx="2687302" cy="413193"/>
          </a:xfrm>
        </p:grpSpPr>
        <p:sp>
          <p:nvSpPr>
            <p:cNvPr id="38" name="Rectangle 37"/>
            <p:cNvSpPr/>
            <p:nvPr/>
          </p:nvSpPr>
          <p:spPr>
            <a:xfrm>
              <a:off x="6365249" y="2447626"/>
              <a:ext cx="22961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Data Management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74098" y="2372987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28202" y="4717612"/>
            <a:ext cx="2687302" cy="400110"/>
            <a:chOff x="5974098" y="2372987"/>
            <a:chExt cx="2687302" cy="400110"/>
          </a:xfrm>
        </p:grpSpPr>
        <p:sp>
          <p:nvSpPr>
            <p:cNvPr id="41" name="Rectangle 40"/>
            <p:cNvSpPr/>
            <p:nvPr/>
          </p:nvSpPr>
          <p:spPr>
            <a:xfrm>
              <a:off x="6365249" y="2391716"/>
              <a:ext cx="22961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Data Transmission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974098" y="2372987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28202" y="5316675"/>
            <a:ext cx="5503996" cy="400110"/>
            <a:chOff x="5974098" y="2372987"/>
            <a:chExt cx="5503996" cy="400110"/>
          </a:xfrm>
        </p:grpSpPr>
        <p:sp>
          <p:nvSpPr>
            <p:cNvPr id="44" name="Rectangle 43"/>
            <p:cNvSpPr/>
            <p:nvPr/>
          </p:nvSpPr>
          <p:spPr>
            <a:xfrm>
              <a:off x="6365248" y="2385678"/>
              <a:ext cx="51128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yriad Pro" charset="0"/>
                  <a:cs typeface="Myriad Pro" charset="0"/>
                </a:rPr>
                <a:t>Measurements Real Time, episodic and other data 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74098" y="2372987"/>
              <a:ext cx="706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D62"/>
                  </a:solidFill>
                  <a:effectLst/>
                  <a:uLnTx/>
                  <a:uFillTx/>
                  <a:ea typeface="Myriad Pro" charset="0"/>
                  <a:cs typeface="Myriad Pro" charset="0"/>
                </a:rPr>
                <a:t>7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00391" y="4615719"/>
            <a:ext cx="7964934" cy="477538"/>
          </a:xfrm>
          <a:prstGeom prst="rect">
            <a:avLst/>
          </a:prstGeom>
          <a:noFill/>
          <a:ln>
            <a:solidFill>
              <a:srgbClr val="F05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0513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46673"/>
            <a:ext cx="12192000" cy="5325035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B7782-6278-48A6-9436-347273A9C06D}"/>
              </a:ext>
            </a:extLst>
          </p:cNvPr>
          <p:cNvSpPr/>
          <p:nvPr/>
        </p:nvSpPr>
        <p:spPr>
          <a:xfrm>
            <a:off x="4617934" y="1432579"/>
            <a:ext cx="7059779" cy="470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4F5A8-B8D5-4836-B998-B6180EC9523E}"/>
              </a:ext>
            </a:extLst>
          </p:cNvPr>
          <p:cNvSpPr/>
          <p:nvPr/>
        </p:nvSpPr>
        <p:spPr>
          <a:xfrm>
            <a:off x="200721" y="1432580"/>
            <a:ext cx="4328247" cy="47065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BDD0A-A62C-4986-9B3B-760A13FF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05" y="290439"/>
            <a:ext cx="10515600" cy="8569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RADWIN solutions for digital oil fields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3C6D8-7262-4C1F-A93C-F542605B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935" y="1432579"/>
            <a:ext cx="7059780" cy="4706520"/>
          </a:xfrm>
          <a:prstGeom prst="rect">
            <a:avLst/>
          </a:prstGeom>
        </p:spPr>
      </p:pic>
      <p:sp>
        <p:nvSpPr>
          <p:cNvPr id="6" name="מלבן 8">
            <a:extLst>
              <a:ext uri="{FF2B5EF4-FFF2-40B4-BE49-F238E27FC236}">
                <a16:creationId xmlns:a16="http://schemas.microsoft.com/office/drawing/2014/main" id="{ADEDA2A1-5DC9-4D78-9467-607977918307}"/>
              </a:ext>
            </a:extLst>
          </p:cNvPr>
          <p:cNvSpPr/>
          <p:nvPr/>
        </p:nvSpPr>
        <p:spPr>
          <a:xfrm>
            <a:off x="425924" y="1633269"/>
            <a:ext cx="45774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Real time transmission of: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Video surveillance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Temperature sensors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Pressure sensors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Loading sensors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SCADA</a:t>
            </a:r>
          </a:p>
          <a:p>
            <a:pPr marL="800100" lvl="2" indent="-342900">
              <a:spcBef>
                <a:spcPts val="1200"/>
              </a:spcBef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kern="0" dirty="0">
                <a:cs typeface="Tahoma" pitchFamily="34" charset="0"/>
              </a:rPr>
              <a:t>Smart control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2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043492"/>
            <a:ext cx="12192000" cy="5228216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5268" y="3765176"/>
            <a:ext cx="4249694" cy="22301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Digital oil field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r="16387" b="9194"/>
          <a:stretch/>
        </p:blipFill>
        <p:spPr>
          <a:xfrm>
            <a:off x="7515268" y="1183341"/>
            <a:ext cx="4249694" cy="24312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955256" y="1372766"/>
            <a:ext cx="735051" cy="452969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9C3B0-F9DE-4E9B-A546-0F500D6037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70" y="1172283"/>
            <a:ext cx="7282304" cy="48230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8F0FD3-6F3B-4F7F-80D1-B076AB24C573}"/>
              </a:ext>
            </a:extLst>
          </p:cNvPr>
          <p:cNvSpPr txBox="1"/>
          <p:nvPr/>
        </p:nvSpPr>
        <p:spPr>
          <a:xfrm rot="907151">
            <a:off x="2842659" y="2328816"/>
            <a:ext cx="128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RADWIN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96742-91CC-40B2-ACCF-8891170B989F}"/>
              </a:ext>
            </a:extLst>
          </p:cNvPr>
          <p:cNvSpPr txBox="1"/>
          <p:nvPr/>
        </p:nvSpPr>
        <p:spPr>
          <a:xfrm rot="352553">
            <a:off x="1955135" y="4757524"/>
            <a:ext cx="128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RADWIN JET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496E3-7E55-4F56-979D-2CE1EFB493C9}"/>
              </a:ext>
            </a:extLst>
          </p:cNvPr>
          <p:cNvSpPr txBox="1"/>
          <p:nvPr/>
        </p:nvSpPr>
        <p:spPr>
          <a:xfrm>
            <a:off x="6095999" y="4276241"/>
            <a:ext cx="128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RADWIN 2000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6221D-297E-4DDB-BBCE-D4BCE983F344}"/>
              </a:ext>
            </a:extLst>
          </p:cNvPr>
          <p:cNvSpPr txBox="1"/>
          <p:nvPr/>
        </p:nvSpPr>
        <p:spPr>
          <a:xfrm>
            <a:off x="4050931" y="4398209"/>
            <a:ext cx="128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Nomadic/Mobility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A40D4-84DB-43BA-BD20-6DE68DB6B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389" y="3857484"/>
            <a:ext cx="4087949" cy="213785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8183"/>
            <a:ext cx="12192000" cy="6013525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237" t="1387" r="237" b="2750"/>
          <a:stretch/>
        </p:blipFill>
        <p:spPr>
          <a:xfrm>
            <a:off x="1436873" y="258183"/>
            <a:ext cx="9062590" cy="587367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2917882" y="1239253"/>
            <a:ext cx="2785218" cy="4883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52503" y="1239253"/>
            <a:ext cx="6219912" cy="4883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41017" y="5244032"/>
            <a:ext cx="6234438" cy="75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928438" y="4315421"/>
            <a:ext cx="6247015" cy="75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928440" y="3338536"/>
            <a:ext cx="6247014" cy="75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926189" y="2330150"/>
            <a:ext cx="6248475" cy="75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23732" y="1353140"/>
            <a:ext cx="6350931" cy="75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7395" y="1396319"/>
            <a:ext cx="2785218" cy="4883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23128" y="306032"/>
            <a:ext cx="11587227" cy="8106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Proven record of success: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digital oil and gas fields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862" y="2264111"/>
            <a:ext cx="3315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2nd largest oil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company in the world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862" y="3069145"/>
            <a:ext cx="160617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Shengli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Zhongyuan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JiangHan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North West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DaGang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JiDong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Hua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Bei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Bo Hai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76637" y="2257441"/>
            <a:ext cx="2951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3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rd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 largest oil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company in the world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228688" y="3069145"/>
            <a:ext cx="14636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Tarium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XinJiang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JiangHan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liaoHe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YuMen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DaGang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20000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ahoma" pitchFamily="34" charset="0"/>
              </a:rPr>
              <a:t>TuHa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ahom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8" y="1396319"/>
            <a:ext cx="710649" cy="730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82" y="1339212"/>
            <a:ext cx="1114335" cy="835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6AFB14-90CB-464C-91D4-5326FAA21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5" y="1527313"/>
            <a:ext cx="1389100" cy="531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AA194-B3EE-4E53-A75C-5AB78AF8D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26" y="3442455"/>
            <a:ext cx="1247162" cy="538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10C5D0-18A9-41FF-B106-1AEC27BB2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63" y="2506931"/>
            <a:ext cx="1638974" cy="512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2FA590-C513-4DC8-AA0A-2C40A2772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33" y="5397209"/>
            <a:ext cx="1371072" cy="509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EE2CA7-7B71-40D7-8CDE-D82E96C1B5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05" y="5455496"/>
            <a:ext cx="1364558" cy="476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A007E8-EC4D-4ABD-BEF4-2DBE0414A2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110" y="4344788"/>
            <a:ext cx="1144394" cy="6733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24C5A-3145-4EE4-87BE-B0490FD6E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75" y="5441724"/>
            <a:ext cx="1471864" cy="5043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819DE-CF4E-44BF-A1C1-7F9C0F581A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42" y="3442455"/>
            <a:ext cx="1928027" cy="5029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83601A-DEBC-4167-BFE3-F612181575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24" y="3423212"/>
            <a:ext cx="856364" cy="512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EC650D-0721-44A7-B1BC-85590B428C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61" y="1587529"/>
            <a:ext cx="1164220" cy="5353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9299D0-BCEF-47BA-89B9-883237CF6D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46" y="1589425"/>
            <a:ext cx="1313758" cy="458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D63CA0-AC74-4357-A8AF-28D610F252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59" y="2465395"/>
            <a:ext cx="2460852" cy="5118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A6EB2D-1C5C-43EC-A91A-7EE45C6BFC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19" y="4409087"/>
            <a:ext cx="1118566" cy="6713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8F0CCC-4F26-4D95-811C-F17D2F6F1F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36" y="4344147"/>
            <a:ext cx="1119465" cy="6868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E7769A-0972-4EF0-B7A2-77F0478B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</a:t>
            </a:r>
          </a:p>
        </p:txBody>
      </p:sp>
    </p:spTree>
    <p:extLst>
      <p:ext uri="{BB962C8B-B14F-4D97-AF65-F5344CB8AC3E}">
        <p14:creationId xmlns:p14="http://schemas.microsoft.com/office/powerpoint/2010/main" val="87711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67B7E8F-6825-4317-865F-AB09A698ADF0}"/>
              </a:ext>
            </a:extLst>
          </p:cNvPr>
          <p:cNvSpPr/>
          <p:nvPr/>
        </p:nvSpPr>
        <p:spPr>
          <a:xfrm>
            <a:off x="-1" y="1144588"/>
            <a:ext cx="12192001" cy="495521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Massive broadband network to connect video cameras, voice and SCADA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0638" y="365125"/>
            <a:ext cx="10515600" cy="779463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Shengli digital oil field</a:t>
            </a:r>
            <a:r>
              <a:rPr lang="en-US" dirty="0">
                <a:solidFill>
                  <a:schemeClr val="tx1"/>
                </a:solidFill>
              </a:rPr>
              <a:t>, China </a:t>
            </a:r>
          </a:p>
        </p:txBody>
      </p:sp>
      <p:sp>
        <p:nvSpPr>
          <p:cNvPr id="33" name="מציין מיקום תוכן 2"/>
          <p:cNvSpPr txBox="1">
            <a:spLocks/>
          </p:cNvSpPr>
          <p:nvPr/>
        </p:nvSpPr>
        <p:spPr>
          <a:xfrm>
            <a:off x="855999" y="1739913"/>
            <a:ext cx="3393784" cy="350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Shengli Oil Field, China</a:t>
            </a:r>
          </a:p>
        </p:txBody>
      </p:sp>
      <p:sp>
        <p:nvSpPr>
          <p:cNvPr id="42" name="מציין מיקום תוכן 2"/>
          <p:cNvSpPr txBox="1">
            <a:spLocks/>
          </p:cNvSpPr>
          <p:nvPr/>
        </p:nvSpPr>
        <p:spPr>
          <a:xfrm>
            <a:off x="855999" y="2766701"/>
            <a:ext cx="3393784" cy="733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669" r="20996"/>
          <a:stretch/>
        </p:blipFill>
        <p:spPr bwMode="auto">
          <a:xfrm>
            <a:off x="2474652" y="1398482"/>
            <a:ext cx="3986306" cy="36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9E16C68-5A01-4E11-B7A2-FC9CFB99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387" y="1398482"/>
            <a:ext cx="2133550" cy="36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DF9D6-7773-45A1-AE58-DA701B23C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674" y="1398481"/>
            <a:ext cx="5418064" cy="377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529301-7CEB-46BE-A3DF-697487540CAF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1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CC4159-8543-4F22-A11C-BE682820A411}"/>
              </a:ext>
            </a:extLst>
          </p:cNvPr>
          <p:cNvSpPr/>
          <p:nvPr/>
        </p:nvSpPr>
        <p:spPr>
          <a:xfrm>
            <a:off x="0" y="1077122"/>
            <a:ext cx="12192001" cy="501963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yriad Pro" charset="0"/>
                <a:cs typeface="Myriad Pro" charset="0"/>
              </a:rPr>
              <a:t>Connecting hundreds of video cameras and wells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7659"/>
            <a:ext cx="10515600" cy="779463"/>
          </a:xfr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Sinopec digital oil fields, China 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4" y="1260973"/>
            <a:ext cx="5677385" cy="41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1" y="1260973"/>
            <a:ext cx="5930323" cy="41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529301-7CEB-46BE-A3DF-697487540CAF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1693893"/>
            <a:ext cx="12208182" cy="262803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RADWIN at a glance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276600" y="4512310"/>
            <a:ext cx="2888479" cy="83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Creciendo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desde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2003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52484" y="104179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Poppins Light" panose="02000000000000000000" pitchFamily="2" charset="0"/>
              </a:rPr>
              <a:t>El partner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Poppins Light" panose="02000000000000000000" pitchFamily="2" charset="0"/>
              </a:rPr>
              <a:t>confiable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92547"/>
            <a:ext cx="2430348" cy="22953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912" y="1965439"/>
            <a:ext cx="2264550" cy="2138741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4599275" y="4482618"/>
            <a:ext cx="2888479" cy="83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17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Oficinas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el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mundo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9251036" y="4466623"/>
            <a:ext cx="2888479" cy="83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HQ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Israel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67" y="1793233"/>
            <a:ext cx="2762770" cy="2609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21" y="1858547"/>
            <a:ext cx="2490906" cy="2352523"/>
          </a:xfrm>
          <a:prstGeom prst="rect">
            <a:avLst/>
          </a:prstGeom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2091427" y="4518340"/>
            <a:ext cx="2888479" cy="83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Base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Instalada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&gt;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1,000,000 radios 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912334" y="4482618"/>
            <a:ext cx="2888479" cy="83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Despliegues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+ 170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paises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953991" y="1914828"/>
            <a:ext cx="1463167" cy="1676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273929" y="1889029"/>
            <a:ext cx="1202124" cy="7694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182D0A-2803-4144-A00E-1A783D4EBECD}"/>
              </a:ext>
            </a:extLst>
          </p:cNvPr>
          <p:cNvSpPr/>
          <p:nvPr/>
        </p:nvSpPr>
        <p:spPr>
          <a:xfrm>
            <a:off x="0" y="1222050"/>
            <a:ext cx="12192000" cy="49727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algn="ctr">
              <a:defRPr/>
            </a:pPr>
            <a:r>
              <a:rPr lang="en-US" dirty="0">
                <a:solidFill>
                  <a:schemeClr val="tx1"/>
                </a:solidFill>
              </a:rPr>
              <a:t>Seamless connectivity for oil fields in the remote northwestern Xinjiang region, China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B696D-DC71-4C42-ABD8-2553144E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Xinjiang oil field, China </a:t>
            </a:r>
          </a:p>
        </p:txBody>
      </p:sp>
      <p:pic>
        <p:nvPicPr>
          <p:cNvPr id="7" name="Picture 6" descr="A picture containing mountain, nature, outdoor, sky&#10;&#10;Description generated with very high confidence">
            <a:extLst>
              <a:ext uri="{FF2B5EF4-FFF2-40B4-BE49-F238E27FC236}">
                <a16:creationId xmlns:a16="http://schemas.microsoft.com/office/drawing/2014/main" id="{29BED984-BC77-4811-BC28-8720B27F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b="8844"/>
          <a:stretch/>
        </p:blipFill>
        <p:spPr>
          <a:xfrm>
            <a:off x="4201036" y="1386093"/>
            <a:ext cx="3789927" cy="4124371"/>
          </a:xfrm>
          <a:prstGeom prst="rect">
            <a:avLst/>
          </a:prstGeom>
        </p:spPr>
      </p:pic>
      <p:pic>
        <p:nvPicPr>
          <p:cNvPr id="11" name="Picture 10" descr="A close up of a sandy beach&#10;&#10;Description generated with high confidence">
            <a:extLst>
              <a:ext uri="{FF2B5EF4-FFF2-40B4-BE49-F238E27FC236}">
                <a16:creationId xmlns:a16="http://schemas.microsoft.com/office/drawing/2014/main" id="{E7DC3CA3-84A6-45C2-9C70-2DFF34189E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4"/>
          <a:stretch/>
        </p:blipFill>
        <p:spPr>
          <a:xfrm>
            <a:off x="240632" y="1386093"/>
            <a:ext cx="3814009" cy="4112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F8F0EE-346C-46C2-8D13-FCB9C3F33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81" b="13022"/>
          <a:stretch/>
        </p:blipFill>
        <p:spPr>
          <a:xfrm>
            <a:off x="8137358" y="1386093"/>
            <a:ext cx="3896843" cy="411233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71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AC49D8-AD29-46C9-AE3B-19C2A309A06F}"/>
              </a:ext>
            </a:extLst>
          </p:cNvPr>
          <p:cNvSpPr/>
          <p:nvPr/>
        </p:nvSpPr>
        <p:spPr>
          <a:xfrm>
            <a:off x="-1" y="1251392"/>
            <a:ext cx="12192001" cy="492557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Monitoring remote rigs and connecting CCTV cameras, Texas,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ECA40-1184-4ACD-A2F4-3B134259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A496F-BD99-45D2-B3DC-653FCE44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460" y="589162"/>
            <a:ext cx="1880072" cy="526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8D26-513D-4469-8241-7D43AEAB0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1048" y="328071"/>
            <a:ext cx="3694367" cy="6019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540F0-9950-4D98-937C-64F6C9409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63" y="1490716"/>
            <a:ext cx="5863273" cy="3694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977F3-B014-469B-99C4-CAA95325A7F1}"/>
              </a:ext>
            </a:extLst>
          </p:cNvPr>
          <p:cNvSpPr/>
          <p:nvPr/>
        </p:nvSpPr>
        <p:spPr>
          <a:xfrm>
            <a:off x="969386" y="485093"/>
            <a:ext cx="5337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a typeface="+mj-ea"/>
                <a:cs typeface="+mj-cs"/>
              </a:rPr>
              <a:t>Oil field, Laredo, Texas, USA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80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F2096F-EF36-43D2-8F8A-07D62F3DAFCE}"/>
              </a:ext>
            </a:extLst>
          </p:cNvPr>
          <p:cNvSpPr/>
          <p:nvPr/>
        </p:nvSpPr>
        <p:spPr>
          <a:xfrm>
            <a:off x="0" y="1101278"/>
            <a:ext cx="12192000" cy="517209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algn="ctr" defTabSz="801688">
              <a:spcAft>
                <a:spcPts val="600"/>
              </a:spcAft>
              <a:buClr>
                <a:srgbClr val="F05133"/>
              </a:buClr>
              <a:defRPr/>
            </a:pPr>
            <a:r>
              <a:rPr lang="en-US" dirty="0">
                <a:solidFill>
                  <a:schemeClr val="tx1"/>
                </a:solidFill>
                <a:ea typeface="Myriad Pro" charset="0"/>
                <a:cs typeface="Myriad Pro" charset="0"/>
              </a:rPr>
              <a:t>Connectivity of real time monitoring over a long range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5443"/>
            <a:ext cx="10515600" cy="856924"/>
          </a:xfrm>
        </p:spPr>
        <p:txBody>
          <a:bodyPr/>
          <a:lstStyle/>
          <a:p>
            <a:r>
              <a:rPr lang="en-US" dirty="0"/>
              <a:t>Large natural gas field deployment, USA</a:t>
            </a:r>
            <a:endParaRPr lang="he-IL" dirty="0"/>
          </a:p>
        </p:txBody>
      </p:sp>
      <p:pic>
        <p:nvPicPr>
          <p:cNvPr id="17" name="Picture 2" descr="Pinedale Wyomi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1" b="20463"/>
          <a:stretch/>
        </p:blipFill>
        <p:spPr bwMode="auto">
          <a:xfrm>
            <a:off x="5557659" y="1222050"/>
            <a:ext cx="6353603" cy="4360604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5"/>
          <a:stretch/>
        </p:blipFill>
        <p:spPr>
          <a:xfrm>
            <a:off x="248086" y="1222050"/>
            <a:ext cx="4925493" cy="44010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7537"/>
            <a:ext cx="12192000" cy="465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Shell Oil chooses RADWIN</a:t>
            </a:r>
          </a:p>
        </p:txBody>
      </p:sp>
      <p:pic>
        <p:nvPicPr>
          <p:cNvPr id="29" name="Picture 4" descr="IMG_0782"/>
          <p:cNvPicPr>
            <a:picLocks noChangeAspect="1" noChangeArrowheads="1"/>
          </p:cNvPicPr>
          <p:nvPr/>
        </p:nvPicPr>
        <p:blipFill rotWithShape="1">
          <a:blip r:embed="rId3" cstate="screen"/>
          <a:srcRect l="-1" t="20298" r="390" b="4117"/>
          <a:stretch/>
        </p:blipFill>
        <p:spPr bwMode="auto">
          <a:xfrm>
            <a:off x="5776918" y="1986879"/>
            <a:ext cx="3847171" cy="337753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49" y="2849642"/>
            <a:ext cx="1550020" cy="1438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E1531A-C079-4FD1-BC08-EF1A8F8EF826}"/>
              </a:ext>
            </a:extLst>
          </p:cNvPr>
          <p:cNvSpPr/>
          <p:nvPr/>
        </p:nvSpPr>
        <p:spPr>
          <a:xfrm>
            <a:off x="506987" y="1880085"/>
            <a:ext cx="4626974" cy="337753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Myriad Pro" charset="0"/>
            </a:endParaRPr>
          </a:p>
          <a:p>
            <a:pPr lvl="0" defTabSz="801688">
              <a:spcAft>
                <a:spcPts val="600"/>
              </a:spcAft>
              <a:buClr>
                <a:srgbClr val="F05133"/>
              </a:buClr>
              <a:defRPr/>
            </a:pPr>
            <a:r>
              <a:rPr lang="en-US" sz="2400" dirty="0">
                <a:solidFill>
                  <a:schemeClr val="tx1"/>
                </a:solidFill>
                <a:latin typeface="Myriad Pro" charset="0"/>
              </a:rPr>
              <a:t>Connecting control equipment to monitoring center on site in extreme nLOS situations shooting through metal pipes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5443"/>
            <a:ext cx="10515600" cy="860400"/>
          </a:xfrm>
        </p:spPr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Yacimiento Shale Gas </a:t>
            </a:r>
            <a:br>
              <a:rPr lang="es-A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Fortín de Piedra (Vaca Muerta)  Neuquén – Argentina. 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2 Imagen">
            <a:extLst>
              <a:ext uri="{FF2B5EF4-FFF2-40B4-BE49-F238E27FC236}">
                <a16:creationId xmlns:a16="http://schemas.microsoft.com/office/drawing/2014/main" id="{8CDD6AAA-9652-6F4A-813F-12623CCFB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/>
          <a:stretch/>
        </p:blipFill>
        <p:spPr>
          <a:xfrm>
            <a:off x="122315" y="1345812"/>
            <a:ext cx="5851461" cy="286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CF9ED25-0F9C-8A45-BB1F-FABCC7AF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89" y="4326464"/>
            <a:ext cx="1207826" cy="207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17 Imagen">
            <a:extLst>
              <a:ext uri="{FF2B5EF4-FFF2-40B4-BE49-F238E27FC236}">
                <a16:creationId xmlns:a16="http://schemas.microsoft.com/office/drawing/2014/main" id="{A15FD1A8-5E7B-314D-AAFC-8F4C8694C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21" y="4006228"/>
            <a:ext cx="2070146" cy="239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2A9CFCB-E668-D84B-A52E-80C8ACEB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157" y="1443926"/>
            <a:ext cx="5851462" cy="26036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•  </a:t>
            </a:r>
            <a:r>
              <a:rPr lang="en-US" sz="2400" dirty="0">
                <a:solidFill>
                  <a:schemeClr val="tx2"/>
                </a:solidFill>
              </a:rPr>
              <a:t>Base Stations Jet PRO (HBS) were mounted on antennas at batteries facilities (9 nine).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• Subscribers to were located on Wells Pads facilities (95 Wells Pads) 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• Traffic include: SCADA Data Services, Corporate LAN (Local Access Point WIFI in PAD), Remote maintenance Access and Video security.</a:t>
            </a:r>
            <a:endParaRPr lang="en-US" sz="15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D1EF1A-4BB5-6748-8408-C3A6B9154063}"/>
              </a:ext>
            </a:extLst>
          </p:cNvPr>
          <p:cNvSpPr txBox="1"/>
          <p:nvPr/>
        </p:nvSpPr>
        <p:spPr>
          <a:xfrm>
            <a:off x="3549920" y="4655540"/>
            <a:ext cx="6215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Fortin de Piedra Shale´s Gas Project actually produces 16 </a:t>
            </a:r>
            <a:r>
              <a:rPr lang="en-US" dirty="0" err="1">
                <a:solidFill>
                  <a:schemeClr val="tx2"/>
                </a:solidFill>
              </a:rPr>
              <a:t>MMcf</a:t>
            </a:r>
            <a:r>
              <a:rPr lang="en-US" dirty="0">
                <a:solidFill>
                  <a:schemeClr val="tx2"/>
                </a:solidFill>
              </a:rPr>
              <a:t>/d and was became  the biggest gas production field in Argentina in just 1 year.</a:t>
            </a:r>
          </a:p>
        </p:txBody>
      </p:sp>
    </p:spTree>
    <p:extLst>
      <p:ext uri="{BB962C8B-B14F-4D97-AF65-F5344CB8AC3E}">
        <p14:creationId xmlns:p14="http://schemas.microsoft.com/office/powerpoint/2010/main" val="11719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997603" y="3953336"/>
            <a:ext cx="4010526" cy="125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Thank you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022" y="1969044"/>
            <a:ext cx="1459956" cy="14599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8BCF-B201-471F-8909-9FEB61CB3982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856924"/>
          </a:xfrm>
        </p:spPr>
        <p:txBody>
          <a:bodyPr/>
          <a:lstStyle/>
          <a:p>
            <a:pPr algn="ctr"/>
            <a:r>
              <a:rPr lang="en-US" dirty="0" err="1"/>
              <a:t>Liderando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la </a:t>
            </a:r>
            <a:r>
              <a:rPr lang="en-US" dirty="0" err="1"/>
              <a:t>Innovación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/>
          <a:stretch/>
        </p:blipFill>
        <p:spPr>
          <a:xfrm>
            <a:off x="-8467" y="3734700"/>
            <a:ext cx="9956800" cy="2534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4841" y="5408158"/>
            <a:ext cx="676528" cy="356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54676" y="5408158"/>
            <a:ext cx="676528" cy="356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5397" y="5408158"/>
            <a:ext cx="676528" cy="356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3877" y="5408158"/>
            <a:ext cx="676528" cy="356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13713" y="5408158"/>
            <a:ext cx="676528" cy="356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7055" y="3676251"/>
            <a:ext cx="111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GPS &amp;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TDD Sync.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75795" y="3413476"/>
            <a:ext cx="769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TDMA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PtMP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85106" y="3000203"/>
            <a:ext cx="1348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NLOS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Backhaul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BF antenna l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89690" y="2252119"/>
            <a:ext cx="1484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Dual band radio &amp;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</a:rPr>
              <a:t>nd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gen. BF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36449" y="2782146"/>
            <a:ext cx="1242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PtMP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with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BF antenna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83126" y="525727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2703" y="2050559"/>
            <a:ext cx="148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60GHz mesh and TVWS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6"/>
          <a:stretch/>
        </p:blipFill>
        <p:spPr>
          <a:xfrm>
            <a:off x="9694333" y="3335867"/>
            <a:ext cx="2482661" cy="299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5" b="55502"/>
          <a:stretch/>
        </p:blipFill>
        <p:spPr>
          <a:xfrm>
            <a:off x="9202520" y="3356774"/>
            <a:ext cx="2974473" cy="1307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1A47FF-67E2-4F81-8782-F76152A3F9F0}"/>
              </a:ext>
            </a:extLst>
          </p:cNvPr>
          <p:cNvSpPr txBox="1"/>
          <p:nvPr/>
        </p:nvSpPr>
        <p:spPr>
          <a:xfrm>
            <a:off x="9932871" y="535581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3083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567" y="0"/>
            <a:ext cx="12177601" cy="6192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99"/>
          <a:stretch/>
        </p:blipFill>
        <p:spPr>
          <a:xfrm>
            <a:off x="4264722" y="-3419"/>
            <a:ext cx="3677334" cy="61319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86"/>
          <a:stretch/>
        </p:blipFill>
        <p:spPr>
          <a:xfrm>
            <a:off x="7800118" y="-12293"/>
            <a:ext cx="4422155" cy="61667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10"/>
          <a:stretch/>
        </p:blipFill>
        <p:spPr>
          <a:xfrm>
            <a:off x="1239634" y="0"/>
            <a:ext cx="3365353" cy="615444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922149" y="6131857"/>
            <a:ext cx="11269851" cy="260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242192" y="1275971"/>
            <a:ext cx="3251" cy="48693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3857F2-6CEE-4CEF-8CF6-BEE76D7D7A91}"/>
              </a:ext>
            </a:extLst>
          </p:cNvPr>
          <p:cNvSpPr txBox="1"/>
          <p:nvPr/>
        </p:nvSpPr>
        <p:spPr>
          <a:xfrm>
            <a:off x="216033" y="46375"/>
            <a:ext cx="92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6C1C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10ADC8-0215-4B57-8430-C2730D826F6F}"/>
              </a:ext>
            </a:extLst>
          </p:cNvPr>
          <p:cNvSpPr txBox="1"/>
          <p:nvPr/>
        </p:nvSpPr>
        <p:spPr>
          <a:xfrm>
            <a:off x="2283701" y="6135935"/>
            <a:ext cx="766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C0A48B-D562-4108-8395-0EB21EDD6304}"/>
              </a:ext>
            </a:extLst>
          </p:cNvPr>
          <p:cNvSpPr txBox="1"/>
          <p:nvPr/>
        </p:nvSpPr>
        <p:spPr>
          <a:xfrm>
            <a:off x="4943111" y="6149810"/>
            <a:ext cx="1090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Suburban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5FE6C3-143B-4EFD-B9FD-889E9351E4F4}"/>
              </a:ext>
            </a:extLst>
          </p:cNvPr>
          <p:cNvSpPr txBox="1"/>
          <p:nvPr/>
        </p:nvSpPr>
        <p:spPr>
          <a:xfrm>
            <a:off x="9132562" y="6149810"/>
            <a:ext cx="11652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LOS, Vegetation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3E077F-75E3-4CEF-883F-549FB6F92AC6}"/>
              </a:ext>
            </a:extLst>
          </p:cNvPr>
          <p:cNvSpPr txBox="1"/>
          <p:nvPr/>
        </p:nvSpPr>
        <p:spPr>
          <a:xfrm>
            <a:off x="11654651" y="6194230"/>
            <a:ext cx="56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6C1C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776" y="859241"/>
            <a:ext cx="1002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5000 Mbps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6032" y="2245641"/>
            <a:ext cx="1002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Mbps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2417" y="2715878"/>
            <a:ext cx="911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Mbps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40361" y="1555226"/>
            <a:ext cx="1002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3500 Mbps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2417" y="3198669"/>
            <a:ext cx="911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Mbps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10376" y="4034669"/>
            <a:ext cx="911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Mbps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4659" y="4611702"/>
            <a:ext cx="820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Mbps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20147" y="5131315"/>
            <a:ext cx="820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Mbps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59084" y="5818276"/>
            <a:ext cx="820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Mbps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0764" y="1704433"/>
            <a:ext cx="4045998" cy="4456177"/>
            <a:chOff x="1289822" y="1253838"/>
            <a:chExt cx="4045998" cy="4393484"/>
          </a:xfrm>
        </p:grpSpPr>
        <p:sp>
          <p:nvSpPr>
            <p:cNvPr id="10" name="Rectangle 9"/>
            <p:cNvSpPr/>
            <p:nvPr/>
          </p:nvSpPr>
          <p:spPr>
            <a:xfrm>
              <a:off x="1289822" y="1253838"/>
              <a:ext cx="2056725" cy="4393484"/>
            </a:xfrm>
            <a:prstGeom prst="rect">
              <a:avLst/>
            </a:prstGeom>
            <a:solidFill>
              <a:srgbClr val="86C1C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60Ghz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With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Facebook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47998" y="2418059"/>
              <a:ext cx="1987822" cy="3223306"/>
            </a:xfrm>
            <a:prstGeom prst="rect">
              <a:avLst/>
            </a:prstGeom>
            <a:solidFill>
              <a:srgbClr val="86C1C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00118" y="4725778"/>
            <a:ext cx="4191411" cy="1428669"/>
            <a:chOff x="7798615" y="2779225"/>
            <a:chExt cx="4191411" cy="142866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7798615" y="2779225"/>
              <a:ext cx="2333556" cy="14217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503894" y="3466329"/>
              <a:ext cx="2486132" cy="7415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TVWS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With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Microsoft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3739" y="3742206"/>
            <a:ext cx="8062967" cy="2414057"/>
            <a:chOff x="1233739" y="3244667"/>
            <a:chExt cx="8062967" cy="2414057"/>
          </a:xfrm>
        </p:grpSpPr>
        <p:sp>
          <p:nvSpPr>
            <p:cNvPr id="2" name="Rectangle 1"/>
            <p:cNvSpPr/>
            <p:nvPr/>
          </p:nvSpPr>
          <p:spPr>
            <a:xfrm>
              <a:off x="1233739" y="3244667"/>
              <a:ext cx="3436312" cy="2413037"/>
            </a:xfrm>
            <a:prstGeom prst="rect">
              <a:avLst/>
            </a:prstGeom>
            <a:solidFill>
              <a:schemeClr val="bg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69499" y="3680983"/>
              <a:ext cx="2315802" cy="1975925"/>
            </a:xfrm>
            <a:prstGeom prst="rect">
              <a:avLst/>
            </a:prstGeom>
            <a:solidFill>
              <a:schemeClr val="bg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 6GHz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980904" y="4339709"/>
              <a:ext cx="2315802" cy="1319015"/>
            </a:xfrm>
            <a:prstGeom prst="rect">
              <a:avLst/>
            </a:prstGeom>
            <a:solidFill>
              <a:schemeClr val="bg2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646427" y="4196476"/>
            <a:ext cx="22729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broadband to the connected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758" y="4181392"/>
            <a:ext cx="22729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the unconnected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6873" y="140276"/>
            <a:ext cx="259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</a:t>
            </a:r>
            <a:r>
              <a:rPr lang="en-US" b="1" dirty="0"/>
              <a:t>: NLOS &amp; range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6055" y="140276"/>
            <a:ext cx="215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Challenge: Capacity  </a:t>
            </a:r>
          </a:p>
        </p:txBody>
      </p:sp>
    </p:spTree>
    <p:extLst>
      <p:ext uri="{BB962C8B-B14F-4D97-AF65-F5344CB8AC3E}">
        <p14:creationId xmlns:p14="http://schemas.microsoft.com/office/powerpoint/2010/main" val="22876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715830"/>
            <a:ext cx="12192000" cy="1445069"/>
          </a:xfrm>
          <a:prstGeom prst="rect">
            <a:avLst/>
          </a:prstGeom>
          <a:solidFill>
            <a:srgbClr val="009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47967" y="3487004"/>
            <a:ext cx="1988820" cy="8632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Calibri" panose="020F05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Myriad Pro" charset="0"/>
                <a:ea typeface="Myriad Pro" charset="0"/>
                <a:cs typeface="Myriad Pro" charset="0"/>
              </a:rPr>
              <a:t>Point-to-Point</a:t>
            </a:r>
            <a:br>
              <a:rPr lang="en-US" sz="1400">
                <a:latin typeface="Myriad Pro" charset="0"/>
                <a:ea typeface="Myriad Pro" charset="0"/>
                <a:cs typeface="Myriad Pro" charset="0"/>
              </a:rPr>
            </a:br>
            <a:r>
              <a:rPr lang="en-US" sz="1400">
                <a:latin typeface="Myriad Pro" charset="0"/>
                <a:ea typeface="Myriad Pro" charset="0"/>
                <a:cs typeface="Myriad Pro" charset="0"/>
              </a:rPr>
              <a:t>RADWIN 2000</a:t>
            </a:r>
          </a:p>
          <a:p>
            <a:pPr marL="0" indent="0" algn="ctr">
              <a:buNone/>
            </a:pPr>
            <a:r>
              <a:rPr lang="en-US" sz="1200" b="1">
                <a:latin typeface="Myriad Pro" charset="0"/>
                <a:ea typeface="Myriad Pro" charset="0"/>
                <a:cs typeface="Myriad Pro" charset="0"/>
              </a:rPr>
              <a:t>10Mbps to 750Mbps</a:t>
            </a:r>
          </a:p>
          <a:p>
            <a:pPr marL="0" indent="0" algn="ctr">
              <a:buNone/>
            </a:pPr>
            <a:endParaRPr lang="en-US" sz="140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2682506" y="3473201"/>
            <a:ext cx="2597367" cy="87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Point-to-MultiPoint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RADWIN 5000, JET, JET DUP</a:t>
            </a:r>
          </a:p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1.5Gbps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5167541" y="3473201"/>
            <a:ext cx="2401164" cy="87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Mobility </a:t>
            </a:r>
            <a:b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</a:b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FiberinMotion</a:t>
            </a:r>
          </a:p>
          <a:p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750Mbps</a:t>
            </a:r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9886950" y="3473201"/>
            <a:ext cx="1539512" cy="87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Network Planner </a:t>
            </a:r>
            <a:b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</a:b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&amp; Management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662" y="1905494"/>
            <a:ext cx="438295" cy="1085302"/>
          </a:xfrm>
          <a:prstGeom prst="rect">
            <a:avLst/>
          </a:prstGeom>
        </p:spPr>
      </p:pic>
      <p:sp>
        <p:nvSpPr>
          <p:cNvPr id="74" name="Subtitle 2"/>
          <p:cNvSpPr txBox="1">
            <a:spLocks/>
          </p:cNvSpPr>
          <p:nvPr/>
        </p:nvSpPr>
        <p:spPr>
          <a:xfrm>
            <a:off x="7500125" y="3473201"/>
            <a:ext cx="1838185" cy="87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Smart-Node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155" y="1905494"/>
            <a:ext cx="538732" cy="108984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43" y="2510693"/>
            <a:ext cx="957805" cy="20093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90" y="2293442"/>
            <a:ext cx="851339" cy="6114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RADWIN Portfolio </a:t>
            </a:r>
            <a:endParaRPr lang="he-IL" dirty="0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743" y="2293442"/>
            <a:ext cx="641140" cy="8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3625" b="3770"/>
          <a:stretch/>
        </p:blipFill>
        <p:spPr>
          <a:xfrm>
            <a:off x="1" y="1221674"/>
            <a:ext cx="4005469" cy="4990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227" r="25613"/>
          <a:stretch/>
        </p:blipFill>
        <p:spPr>
          <a:xfrm>
            <a:off x="4094922" y="1221673"/>
            <a:ext cx="4005469" cy="5006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766" y="1221673"/>
            <a:ext cx="4008120" cy="500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71"/>
            <a:ext cx="12185886" cy="856924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Mercados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221862"/>
            <a:ext cx="4008120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Proveedores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Servicio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3446" y="1221673"/>
            <a:ext cx="4008120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Industrias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Estrategicas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4512" y="1221862"/>
            <a:ext cx="3997488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Transporte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3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55" y="0"/>
            <a:ext cx="12219606" cy="63550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184" y="4026040"/>
            <a:ext cx="2739154" cy="1072194"/>
            <a:chOff x="554908" y="2896390"/>
            <a:chExt cx="3136048" cy="1227554"/>
          </a:xfrm>
        </p:grpSpPr>
        <p:sp>
          <p:nvSpPr>
            <p:cNvPr id="9" name="Rectangle 8"/>
            <p:cNvSpPr/>
            <p:nvPr/>
          </p:nvSpPr>
          <p:spPr>
            <a:xfrm>
              <a:off x="1932546" y="2995759"/>
              <a:ext cx="1758410" cy="81204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B8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+450</a:t>
              </a:r>
              <a:endPara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009C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4908" y="2896390"/>
              <a:ext cx="1846851" cy="739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Desplegadas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endPara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17870" y="3630622"/>
              <a:ext cx="1395174" cy="493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CB8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ciudades</a:t>
              </a:r>
              <a:endPara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09C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741E3D-0FB8-484A-ACFB-BCE69CA5FCC3}"/>
              </a:ext>
            </a:extLst>
          </p:cNvPr>
          <p:cNvGrpSpPr/>
          <p:nvPr/>
        </p:nvGrpSpPr>
        <p:grpSpPr>
          <a:xfrm>
            <a:off x="106171" y="5153124"/>
            <a:ext cx="3061117" cy="1034267"/>
            <a:chOff x="554908" y="2896389"/>
            <a:chExt cx="3135021" cy="11841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B01177-5E1A-49F7-821D-E7A8F8945951}"/>
                </a:ext>
              </a:extLst>
            </p:cNvPr>
            <p:cNvSpPr/>
            <p:nvPr/>
          </p:nvSpPr>
          <p:spPr>
            <a:xfrm>
              <a:off x="1789306" y="2996923"/>
              <a:ext cx="1900623" cy="81204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B8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+100K</a:t>
              </a:r>
              <a:endPara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009CB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EA4D92-3C41-449A-94DE-A65124220965}"/>
                </a:ext>
              </a:extLst>
            </p:cNvPr>
            <p:cNvSpPr/>
            <p:nvPr/>
          </p:nvSpPr>
          <p:spPr>
            <a:xfrm>
              <a:off x="554908" y="2896389"/>
              <a:ext cx="1570687" cy="422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err="1">
                  <a:solidFill>
                    <a:srgbClr val="FFFFFF"/>
                  </a:solidFill>
                  <a:latin typeface="Calibri" panose="020F0502020204030204"/>
                </a:rPr>
                <a:t>Conectando</a:t>
              </a: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 </a:t>
              </a:r>
              <a:endPara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208F9F-0A2A-4002-883F-964AD00F66A1}"/>
                </a:ext>
              </a:extLst>
            </p:cNvPr>
            <p:cNvSpPr/>
            <p:nvPr/>
          </p:nvSpPr>
          <p:spPr>
            <a:xfrm>
              <a:off x="1531222" y="3587199"/>
              <a:ext cx="1844160" cy="4933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dirty="0" err="1">
                  <a:solidFill>
                    <a:srgbClr val="009CB8"/>
                  </a:solidFill>
                  <a:latin typeface="Calibri" panose="020F0502020204030204"/>
                </a:rPr>
                <a:t>Camaras</a:t>
              </a:r>
              <a:r>
                <a:rPr lang="en-US" sz="2200" b="1" dirty="0">
                  <a:solidFill>
                    <a:srgbClr val="009CB8"/>
                  </a:solidFill>
                  <a:latin typeface="Calibri" panose="020F0502020204030204"/>
                </a:rPr>
                <a:t> HD  </a:t>
              </a:r>
              <a:endPara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09CB8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02239" y="542796"/>
            <a:ext cx="882122" cy="463"/>
            <a:chOff x="2245390" y="2881885"/>
            <a:chExt cx="882122" cy="463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2245390" y="2881885"/>
              <a:ext cx="882122" cy="107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71439" y="2882348"/>
              <a:ext cx="533131" cy="0"/>
            </a:xfrm>
            <a:prstGeom prst="line">
              <a:avLst/>
            </a:prstGeom>
            <a:ln w="6350">
              <a:solidFill>
                <a:srgbClr val="009CB8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04"/>
          <p:cNvGrpSpPr>
            <a:grpSpLocks/>
          </p:cNvGrpSpPr>
          <p:nvPr/>
        </p:nvGrpSpPr>
        <p:grpSpPr bwMode="auto">
          <a:xfrm>
            <a:off x="6416883" y="2502992"/>
            <a:ext cx="132754" cy="163379"/>
            <a:chOff x="2184" y="1242"/>
            <a:chExt cx="257" cy="316"/>
          </a:xfrm>
          <a:solidFill>
            <a:schemeClr val="bg1"/>
          </a:solidFill>
        </p:grpSpPr>
        <p:sp>
          <p:nvSpPr>
            <p:cNvPr id="122" name="Freeform 405"/>
            <p:cNvSpPr>
              <a:spLocks/>
            </p:cNvSpPr>
            <p:nvPr/>
          </p:nvSpPr>
          <p:spPr bwMode="gray">
            <a:xfrm>
              <a:off x="2184" y="1242"/>
              <a:ext cx="257" cy="282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rgbClr val="009CB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3" name="Freeform 406"/>
            <p:cNvSpPr>
              <a:spLocks noEditPoints="1"/>
            </p:cNvSpPr>
            <p:nvPr/>
          </p:nvSpPr>
          <p:spPr bwMode="gray">
            <a:xfrm>
              <a:off x="2268" y="1436"/>
              <a:ext cx="121" cy="122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009CB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58108" y="3411637"/>
            <a:ext cx="576332" cy="503999"/>
            <a:chOff x="1528416" y="1963499"/>
            <a:chExt cx="576332" cy="503999"/>
          </a:xfrm>
        </p:grpSpPr>
        <p:sp>
          <p:nvSpPr>
            <p:cNvPr id="120" name="Oval 119"/>
            <p:cNvSpPr/>
            <p:nvPr/>
          </p:nvSpPr>
          <p:spPr>
            <a:xfrm>
              <a:off x="1551741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22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24494" y="3365656"/>
            <a:ext cx="576332" cy="503999"/>
            <a:chOff x="1528416" y="1963499"/>
            <a:chExt cx="576332" cy="503999"/>
          </a:xfrm>
        </p:grpSpPr>
        <p:sp>
          <p:nvSpPr>
            <p:cNvPr id="118" name="Oval 117"/>
            <p:cNvSpPr/>
            <p:nvPr/>
          </p:nvSpPr>
          <p:spPr>
            <a:xfrm>
              <a:off x="1551741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52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5911" y="5283966"/>
            <a:ext cx="576332" cy="503999"/>
            <a:chOff x="1528416" y="1963499"/>
            <a:chExt cx="576332" cy="503999"/>
          </a:xfrm>
        </p:grpSpPr>
        <p:sp>
          <p:nvSpPr>
            <p:cNvPr id="116" name="Oval 115"/>
            <p:cNvSpPr/>
            <p:nvPr/>
          </p:nvSpPr>
          <p:spPr>
            <a:xfrm>
              <a:off x="1551741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00" b="1" dirty="0">
                  <a:solidFill>
                    <a:srgbClr val="FFFFFF"/>
                  </a:solidFill>
                  <a:latin typeface="Myriad Pro" charset="0"/>
                  <a:ea typeface="Myriad Pro" charset="0"/>
                  <a:cs typeface="Myriad Pro" charset="0"/>
                </a:rPr>
                <a:t>53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7029" y="5425697"/>
            <a:ext cx="576332" cy="503999"/>
            <a:chOff x="1528416" y="1963499"/>
            <a:chExt cx="576332" cy="503999"/>
          </a:xfrm>
        </p:grpSpPr>
        <p:sp>
          <p:nvSpPr>
            <p:cNvPr id="114" name="Oval 113"/>
            <p:cNvSpPr/>
            <p:nvPr/>
          </p:nvSpPr>
          <p:spPr>
            <a:xfrm>
              <a:off x="1558282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2100" b="1" dirty="0">
                  <a:solidFill>
                    <a:srgbClr val="FFFFFF"/>
                  </a:solidFill>
                  <a:latin typeface="Myriad Pro" charset="0"/>
                  <a:ea typeface="Myriad Pro" charset="0"/>
                  <a:cs typeface="Myriad Pro" charset="0"/>
                </a:rPr>
                <a:t>10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19862" y="1209248"/>
            <a:ext cx="576332" cy="1096964"/>
            <a:chOff x="6448683" y="741835"/>
            <a:chExt cx="576332" cy="1096964"/>
          </a:xfrm>
        </p:grpSpPr>
        <p:grpSp>
          <p:nvGrpSpPr>
            <p:cNvPr id="110" name="Group 109"/>
            <p:cNvGrpSpPr/>
            <p:nvPr/>
          </p:nvGrpSpPr>
          <p:grpSpPr>
            <a:xfrm>
              <a:off x="6448683" y="741835"/>
              <a:ext cx="576332" cy="521285"/>
              <a:chOff x="8164236" y="4949865"/>
              <a:chExt cx="490958" cy="462389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8180785" y="4949865"/>
                <a:ext cx="429340" cy="447056"/>
              </a:xfrm>
              <a:prstGeom prst="ellipse">
                <a:avLst/>
              </a:prstGeom>
              <a:solidFill>
                <a:schemeClr val="bg2">
                  <a:lumMod val="50000"/>
                  <a:alpha val="9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164236" y="4986967"/>
                <a:ext cx="490958" cy="425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21</a:t>
                </a: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 flipH="1" flipV="1">
              <a:off x="6720110" y="1245834"/>
              <a:ext cx="27891" cy="592965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5338363" y="2876584"/>
            <a:ext cx="1" cy="136168"/>
          </a:xfrm>
          <a:prstGeom prst="line">
            <a:avLst/>
          </a:prstGeom>
          <a:ln w="6350">
            <a:solidFill>
              <a:srgbClr val="009CB8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993588" y="2181868"/>
            <a:ext cx="962381" cy="503999"/>
            <a:chOff x="5662449" y="1549565"/>
            <a:chExt cx="962381" cy="503999"/>
          </a:xfrm>
        </p:grpSpPr>
        <p:grpSp>
          <p:nvGrpSpPr>
            <p:cNvPr id="106" name="Group 105"/>
            <p:cNvGrpSpPr/>
            <p:nvPr/>
          </p:nvGrpSpPr>
          <p:grpSpPr>
            <a:xfrm>
              <a:off x="5662449" y="1549565"/>
              <a:ext cx="576332" cy="503999"/>
              <a:chOff x="8154262" y="4949865"/>
              <a:chExt cx="490958" cy="447056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8180785" y="4949865"/>
                <a:ext cx="429340" cy="447056"/>
              </a:xfrm>
              <a:prstGeom prst="ellipse">
                <a:avLst/>
              </a:prstGeom>
              <a:solidFill>
                <a:schemeClr val="bg2">
                  <a:lumMod val="50000"/>
                  <a:alpha val="9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154262" y="4986967"/>
                <a:ext cx="490958" cy="36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11</a:t>
                </a: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cxnSp>
          <p:nvCxnSpPr>
            <p:cNvPr id="107" name="Elbow Connector 106"/>
            <p:cNvCxnSpPr>
              <a:cxnSpLocks/>
            </p:cNvCxnSpPr>
            <p:nvPr/>
          </p:nvCxnSpPr>
          <p:spPr>
            <a:xfrm>
              <a:off x="6197583" y="1801565"/>
              <a:ext cx="427247" cy="8349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522659" y="2521708"/>
            <a:ext cx="1184455" cy="503999"/>
            <a:chOff x="5662449" y="1549565"/>
            <a:chExt cx="1184455" cy="503999"/>
          </a:xfrm>
        </p:grpSpPr>
        <p:grpSp>
          <p:nvGrpSpPr>
            <p:cNvPr id="102" name="Group 101"/>
            <p:cNvGrpSpPr/>
            <p:nvPr/>
          </p:nvGrpSpPr>
          <p:grpSpPr>
            <a:xfrm>
              <a:off x="5662449" y="1549565"/>
              <a:ext cx="576332" cy="503999"/>
              <a:chOff x="8154262" y="4949865"/>
              <a:chExt cx="490958" cy="44705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8180785" y="4949865"/>
                <a:ext cx="429340" cy="447056"/>
              </a:xfrm>
              <a:prstGeom prst="ellipse">
                <a:avLst/>
              </a:prstGeom>
              <a:solidFill>
                <a:schemeClr val="bg2">
                  <a:lumMod val="50000"/>
                  <a:alpha val="9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154262" y="4986967"/>
                <a:ext cx="490958" cy="36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7</a:t>
                </a: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cxnSp>
          <p:nvCxnSpPr>
            <p:cNvPr id="103" name="Elbow Connector 102"/>
            <p:cNvCxnSpPr>
              <a:cxnSpLocks/>
            </p:cNvCxnSpPr>
            <p:nvPr/>
          </p:nvCxnSpPr>
          <p:spPr>
            <a:xfrm>
              <a:off x="6197583" y="1801565"/>
              <a:ext cx="649321" cy="10928"/>
            </a:xfrm>
            <a:prstGeom prst="bentConnector3">
              <a:avLst>
                <a:gd name="adj1" fmla="val -2380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522659" y="3096545"/>
            <a:ext cx="576332" cy="503999"/>
            <a:chOff x="8154262" y="4949865"/>
            <a:chExt cx="490958" cy="447056"/>
          </a:xfrm>
        </p:grpSpPr>
        <p:sp>
          <p:nvSpPr>
            <p:cNvPr id="100" name="Oval 99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154262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6</a:t>
              </a:r>
            </a:p>
          </p:txBody>
        </p:sp>
      </p:grpSp>
      <p:cxnSp>
        <p:nvCxnSpPr>
          <p:cNvPr id="31" name="Elbow Connector 30"/>
          <p:cNvCxnSpPr>
            <a:cxnSpLocks/>
          </p:cNvCxnSpPr>
          <p:nvPr/>
        </p:nvCxnSpPr>
        <p:spPr>
          <a:xfrm flipV="1">
            <a:off x="5057793" y="2666705"/>
            <a:ext cx="1246938" cy="681840"/>
          </a:xfrm>
          <a:prstGeom prst="bentConnector3">
            <a:avLst>
              <a:gd name="adj1" fmla="val 100974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618149" y="3922928"/>
            <a:ext cx="576332" cy="922039"/>
            <a:chOff x="6287010" y="3290625"/>
            <a:chExt cx="576332" cy="922039"/>
          </a:xfrm>
        </p:grpSpPr>
        <p:grpSp>
          <p:nvGrpSpPr>
            <p:cNvPr id="96" name="Group 95"/>
            <p:cNvGrpSpPr/>
            <p:nvPr/>
          </p:nvGrpSpPr>
          <p:grpSpPr>
            <a:xfrm>
              <a:off x="6287010" y="3708665"/>
              <a:ext cx="576332" cy="503999"/>
              <a:chOff x="8154262" y="4949865"/>
              <a:chExt cx="490958" cy="447056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8180785" y="4949865"/>
                <a:ext cx="429340" cy="447056"/>
              </a:xfrm>
              <a:prstGeom prst="ellipse">
                <a:avLst/>
              </a:prstGeom>
              <a:solidFill>
                <a:schemeClr val="bg2">
                  <a:lumMod val="50000"/>
                  <a:alpha val="9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154262" y="4986967"/>
                <a:ext cx="490958" cy="36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4</a:t>
                </a:r>
              </a:p>
            </p:txBody>
          </p:sp>
        </p:grpSp>
        <p:cxnSp>
          <p:nvCxnSpPr>
            <p:cNvPr id="97" name="Elbow Connector 96"/>
            <p:cNvCxnSpPr>
              <a:cxnSpLocks/>
            </p:cNvCxnSpPr>
            <p:nvPr/>
          </p:nvCxnSpPr>
          <p:spPr>
            <a:xfrm rot="16200000" flipV="1">
              <a:off x="6356740" y="3495259"/>
              <a:ext cx="418040" cy="8771"/>
            </a:xfrm>
            <a:prstGeom prst="bentConnector3">
              <a:avLst>
                <a:gd name="adj1" fmla="val 94014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257608" y="5570336"/>
            <a:ext cx="576332" cy="503999"/>
            <a:chOff x="8154262" y="4949865"/>
            <a:chExt cx="490958" cy="447056"/>
          </a:xfrm>
        </p:grpSpPr>
        <p:sp>
          <p:nvSpPr>
            <p:cNvPr id="94" name="Oval 93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154262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6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507277" y="4876963"/>
            <a:ext cx="576332" cy="503999"/>
            <a:chOff x="8154262" y="4949865"/>
            <a:chExt cx="490958" cy="447056"/>
          </a:xfrm>
        </p:grpSpPr>
        <p:sp>
          <p:nvSpPr>
            <p:cNvPr id="92" name="Oval 91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rgbClr val="FFCE62">
                <a:alpha val="85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154262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5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35" name="Elbow Connector 34"/>
          <p:cNvCxnSpPr>
            <a:cxnSpLocks/>
          </p:cNvCxnSpPr>
          <p:nvPr/>
        </p:nvCxnSpPr>
        <p:spPr>
          <a:xfrm>
            <a:off x="9042411" y="5128963"/>
            <a:ext cx="860937" cy="19027"/>
          </a:xfrm>
          <a:prstGeom prst="bentConnector3">
            <a:avLst>
              <a:gd name="adj1" fmla="val 99219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7503254" y="3509178"/>
            <a:ext cx="618377" cy="849774"/>
            <a:chOff x="8532875" y="3113957"/>
            <a:chExt cx="618377" cy="849774"/>
          </a:xfrm>
        </p:grpSpPr>
        <p:cxnSp>
          <p:nvCxnSpPr>
            <p:cNvPr id="87" name="Elbow Connector 86"/>
            <p:cNvCxnSpPr/>
            <p:nvPr/>
          </p:nvCxnSpPr>
          <p:spPr>
            <a:xfrm rot="5400000">
              <a:off x="8814639" y="3114641"/>
              <a:ext cx="324414" cy="329717"/>
            </a:xfrm>
            <a:prstGeom prst="bentConnector3">
              <a:avLst>
                <a:gd name="adj1" fmla="val -722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8532875" y="3459732"/>
              <a:ext cx="576332" cy="503999"/>
              <a:chOff x="8154262" y="4949865"/>
              <a:chExt cx="490958" cy="447056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8180785" y="4949865"/>
                <a:ext cx="429340" cy="447056"/>
              </a:xfrm>
              <a:prstGeom prst="ellipse">
                <a:avLst/>
              </a:prstGeom>
              <a:solidFill>
                <a:srgbClr val="FFCE62">
                  <a:alpha val="85000"/>
                </a:srgb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154262" y="4986967"/>
                <a:ext cx="490958" cy="36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16</a:t>
                </a:r>
              </a:p>
            </p:txBody>
          </p:sp>
        </p:grpSp>
        <p:cxnSp>
          <p:nvCxnSpPr>
            <p:cNvPr id="89" name="Elbow Connector 88"/>
            <p:cNvCxnSpPr>
              <a:cxnSpLocks/>
            </p:cNvCxnSpPr>
            <p:nvPr/>
          </p:nvCxnSpPr>
          <p:spPr>
            <a:xfrm flipV="1">
              <a:off x="8988386" y="3113957"/>
              <a:ext cx="162866" cy="2937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Elbow Connector 36"/>
          <p:cNvCxnSpPr/>
          <p:nvPr/>
        </p:nvCxnSpPr>
        <p:spPr>
          <a:xfrm rot="5400000">
            <a:off x="8426161" y="3706287"/>
            <a:ext cx="542243" cy="325695"/>
          </a:xfrm>
          <a:prstGeom prst="bentConnector3">
            <a:avLst>
              <a:gd name="adj1" fmla="val -659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8251299" y="4140256"/>
            <a:ext cx="576332" cy="503999"/>
            <a:chOff x="8154262" y="4949865"/>
            <a:chExt cx="490958" cy="447056"/>
          </a:xfrm>
        </p:grpSpPr>
        <p:sp>
          <p:nvSpPr>
            <p:cNvPr id="85" name="Oval 84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rgbClr val="FFCE62">
                <a:alpha val="85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154262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9</a:t>
              </a:r>
            </a:p>
          </p:txBody>
        </p:sp>
      </p:grpSp>
      <p:cxnSp>
        <p:nvCxnSpPr>
          <p:cNvPr id="39" name="Elbow Connector 38"/>
          <p:cNvCxnSpPr>
            <a:cxnSpLocks/>
          </p:cNvCxnSpPr>
          <p:nvPr/>
        </p:nvCxnSpPr>
        <p:spPr>
          <a:xfrm>
            <a:off x="8612767" y="3758325"/>
            <a:ext cx="110250" cy="1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546505" y="3678085"/>
            <a:ext cx="1356480" cy="503999"/>
            <a:chOff x="10626543" y="2907302"/>
            <a:chExt cx="1356480" cy="503999"/>
          </a:xfrm>
        </p:grpSpPr>
        <p:grpSp>
          <p:nvGrpSpPr>
            <p:cNvPr id="81" name="Group 80"/>
            <p:cNvGrpSpPr/>
            <p:nvPr/>
          </p:nvGrpSpPr>
          <p:grpSpPr>
            <a:xfrm>
              <a:off x="11406691" y="2907302"/>
              <a:ext cx="576332" cy="503999"/>
              <a:chOff x="1528416" y="1963499"/>
              <a:chExt cx="576332" cy="503999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1557447" y="1963499"/>
                <a:ext cx="503999" cy="503999"/>
              </a:xfrm>
              <a:prstGeom prst="ellipse">
                <a:avLst/>
              </a:prstGeom>
              <a:solidFill>
                <a:srgbClr val="FFCE62">
                  <a:alpha val="85000"/>
                </a:srgb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528416" y="2014901"/>
                <a:ext cx="576332" cy="415498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7</a:t>
                </a: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cxnSp>
          <p:nvCxnSpPr>
            <p:cNvPr id="82" name="Straight Connector 81"/>
            <p:cNvCxnSpPr/>
            <p:nvPr/>
          </p:nvCxnSpPr>
          <p:spPr>
            <a:xfrm>
              <a:off x="10626543" y="3159301"/>
              <a:ext cx="809179" cy="1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63695" y="3199905"/>
            <a:ext cx="1311491" cy="503999"/>
            <a:chOff x="10315584" y="2348401"/>
            <a:chExt cx="1311491" cy="503999"/>
          </a:xfrm>
        </p:grpSpPr>
        <p:grpSp>
          <p:nvGrpSpPr>
            <p:cNvPr id="76" name="Group 75"/>
            <p:cNvGrpSpPr/>
            <p:nvPr/>
          </p:nvGrpSpPr>
          <p:grpSpPr>
            <a:xfrm>
              <a:off x="11050743" y="2348401"/>
              <a:ext cx="576332" cy="503999"/>
              <a:chOff x="1528416" y="1963499"/>
              <a:chExt cx="576332" cy="50399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1557447" y="1963499"/>
                <a:ext cx="503999" cy="503999"/>
              </a:xfrm>
              <a:prstGeom prst="ellipse">
                <a:avLst/>
              </a:prstGeom>
              <a:solidFill>
                <a:srgbClr val="FFCE62">
                  <a:alpha val="85000"/>
                </a:srgb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528416" y="2014901"/>
                <a:ext cx="576332" cy="415498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12</a:t>
                </a:r>
                <a:endParaRPr kumimoji="0" lang="he-IL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10544659" y="2600400"/>
              <a:ext cx="535115" cy="1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>
              <a:cxnSpLocks/>
            </p:cNvCxnSpPr>
            <p:nvPr/>
          </p:nvCxnSpPr>
          <p:spPr>
            <a:xfrm rot="10800000">
              <a:off x="10315584" y="2360478"/>
              <a:ext cx="401850" cy="241805"/>
            </a:xfrm>
            <a:prstGeom prst="bentConnector3">
              <a:avLst>
                <a:gd name="adj1" fmla="val 99949"/>
              </a:avLst>
            </a:prstGeom>
            <a:ln w="6350">
              <a:solidFill>
                <a:schemeClr val="accent5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370476" y="3802984"/>
            <a:ext cx="576332" cy="503999"/>
            <a:chOff x="1528416" y="1963499"/>
            <a:chExt cx="576332" cy="503999"/>
          </a:xfrm>
        </p:grpSpPr>
        <p:sp>
          <p:nvSpPr>
            <p:cNvPr id="74" name="Oval 73"/>
            <p:cNvSpPr/>
            <p:nvPr/>
          </p:nvSpPr>
          <p:spPr>
            <a:xfrm>
              <a:off x="1557385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8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506058" y="2685867"/>
            <a:ext cx="576332" cy="503999"/>
            <a:chOff x="1528416" y="1963499"/>
            <a:chExt cx="576332" cy="503999"/>
          </a:xfrm>
        </p:grpSpPr>
        <p:sp>
          <p:nvSpPr>
            <p:cNvPr id="72" name="Oval 71"/>
            <p:cNvSpPr/>
            <p:nvPr/>
          </p:nvSpPr>
          <p:spPr>
            <a:xfrm>
              <a:off x="1557447" y="1963499"/>
              <a:ext cx="503999" cy="503999"/>
            </a:xfrm>
            <a:prstGeom prst="ellipse">
              <a:avLst/>
            </a:prstGeom>
            <a:solidFill>
              <a:srgbClr val="FFCE62">
                <a:alpha val="85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7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10264421" y="2949262"/>
            <a:ext cx="328565" cy="1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cxnSpLocks/>
          </p:cNvCxnSpPr>
          <p:nvPr/>
        </p:nvCxnSpPr>
        <p:spPr>
          <a:xfrm rot="5400000">
            <a:off x="10222002" y="2936431"/>
            <a:ext cx="7534" cy="4815"/>
          </a:xfrm>
          <a:prstGeom prst="bentConnector3">
            <a:avLst>
              <a:gd name="adj1" fmla="val 50000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8111005" y="817468"/>
            <a:ext cx="576332" cy="503999"/>
            <a:chOff x="8154736" y="4949865"/>
            <a:chExt cx="490958" cy="447056"/>
          </a:xfrm>
        </p:grpSpPr>
        <p:sp>
          <p:nvSpPr>
            <p:cNvPr id="70" name="Oval 69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154736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10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V="1">
            <a:off x="8393584" y="1321467"/>
            <a:ext cx="0" cy="610417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949486" y="1571051"/>
            <a:ext cx="0" cy="1480651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7208929" y="834901"/>
            <a:ext cx="576332" cy="503999"/>
            <a:chOff x="8154736" y="4949865"/>
            <a:chExt cx="490958" cy="447056"/>
          </a:xfrm>
        </p:grpSpPr>
        <p:sp>
          <p:nvSpPr>
            <p:cNvPr id="68" name="Oval 67"/>
            <p:cNvSpPr/>
            <p:nvPr/>
          </p:nvSpPr>
          <p:spPr>
            <a:xfrm>
              <a:off x="8180785" y="4949865"/>
              <a:ext cx="429340" cy="447056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54736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14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50" name="Elbow Connector 49"/>
          <p:cNvCxnSpPr>
            <a:cxnSpLocks/>
          </p:cNvCxnSpPr>
          <p:nvPr/>
        </p:nvCxnSpPr>
        <p:spPr>
          <a:xfrm rot="5400000">
            <a:off x="6598673" y="1853610"/>
            <a:ext cx="1383492" cy="362077"/>
          </a:xfrm>
          <a:prstGeom prst="bentConnector3">
            <a:avLst>
              <a:gd name="adj1" fmla="val 99973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661320" y="1090900"/>
            <a:ext cx="576332" cy="503999"/>
            <a:chOff x="8154736" y="4949864"/>
            <a:chExt cx="490958" cy="447056"/>
          </a:xfrm>
        </p:grpSpPr>
        <p:sp>
          <p:nvSpPr>
            <p:cNvPr id="66" name="Oval 65"/>
            <p:cNvSpPr/>
            <p:nvPr/>
          </p:nvSpPr>
          <p:spPr>
            <a:xfrm>
              <a:off x="8180785" y="4949864"/>
              <a:ext cx="429340" cy="447056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154736" y="4986967"/>
              <a:ext cx="490958" cy="36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14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44968" y="2634798"/>
            <a:ext cx="576332" cy="530859"/>
            <a:chOff x="1522772" y="1963499"/>
            <a:chExt cx="576332" cy="530859"/>
          </a:xfrm>
        </p:grpSpPr>
        <p:sp>
          <p:nvSpPr>
            <p:cNvPr id="64" name="Oval 63"/>
            <p:cNvSpPr/>
            <p:nvPr/>
          </p:nvSpPr>
          <p:spPr>
            <a:xfrm>
              <a:off x="1546097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22772" y="2014901"/>
              <a:ext cx="576332" cy="479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45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53" name="Straight Connector 52"/>
          <p:cNvCxnSpPr/>
          <p:nvPr/>
        </p:nvCxnSpPr>
        <p:spPr>
          <a:xfrm flipV="1">
            <a:off x="1851818" y="3617655"/>
            <a:ext cx="631216" cy="1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223280" y="4788316"/>
            <a:ext cx="498769" cy="3995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4693018" y="4536316"/>
            <a:ext cx="576332" cy="503999"/>
            <a:chOff x="1528416" y="1963499"/>
            <a:chExt cx="576332" cy="503999"/>
          </a:xfrm>
        </p:grpSpPr>
        <p:sp>
          <p:nvSpPr>
            <p:cNvPr id="62" name="Oval 61"/>
            <p:cNvSpPr/>
            <p:nvPr/>
          </p:nvSpPr>
          <p:spPr>
            <a:xfrm>
              <a:off x="1557447" y="1963499"/>
              <a:ext cx="503999" cy="503999"/>
            </a:xfrm>
            <a:prstGeom prst="ellipse">
              <a:avLst/>
            </a:prstGeom>
            <a:solidFill>
              <a:srgbClr val="EF5032">
                <a:alpha val="80000"/>
              </a:srgb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528416" y="2014901"/>
              <a:ext cx="57633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20</a:t>
              </a:r>
              <a:endParaRPr kumimoji="0" lang="he-IL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V="1">
            <a:off x="3746343" y="5687887"/>
            <a:ext cx="498769" cy="3995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712130" y="2891322"/>
            <a:ext cx="939314" cy="1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2651444" y="4317410"/>
            <a:ext cx="643095" cy="366099"/>
          </a:xfrm>
          <a:prstGeom prst="bentConnector3">
            <a:avLst>
              <a:gd name="adj1" fmla="val 581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5400000" flipH="1" flipV="1">
            <a:off x="3337385" y="4999109"/>
            <a:ext cx="268708" cy="301007"/>
          </a:xfrm>
          <a:prstGeom prst="bentConnector2">
            <a:avLst/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3331867" y="3663637"/>
            <a:ext cx="449567" cy="345262"/>
          </a:xfrm>
          <a:prstGeom prst="bentConnector3">
            <a:avLst>
              <a:gd name="adj1" fmla="val 102089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cxnSpLocks/>
          </p:cNvCxnSpPr>
          <p:nvPr/>
        </p:nvCxnSpPr>
        <p:spPr>
          <a:xfrm rot="16200000" flipV="1">
            <a:off x="6336107" y="5352638"/>
            <a:ext cx="418040" cy="8771"/>
          </a:xfrm>
          <a:prstGeom prst="bentConnector3">
            <a:avLst>
              <a:gd name="adj1" fmla="val 94014"/>
            </a:avLst>
          </a:prstGeom>
          <a:ln w="6350">
            <a:solidFill>
              <a:schemeClr val="accent5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Title 1"/>
          <p:cNvSpPr txBox="1">
            <a:spLocks/>
          </p:cNvSpPr>
          <p:nvPr/>
        </p:nvSpPr>
        <p:spPr>
          <a:xfrm>
            <a:off x="9452679" y="206343"/>
            <a:ext cx="3000372" cy="117449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Proyectos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de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SmartCities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749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55" y="0"/>
            <a:ext cx="12219606" cy="6355080"/>
          </a:xfrm>
          <a:prstGeom prst="rect">
            <a:avLst/>
          </a:prstGeom>
        </p:spPr>
      </p:pic>
      <p:sp>
        <p:nvSpPr>
          <p:cNvPr id="14337" name="כותרת 1"/>
          <p:cNvSpPr>
            <a:spLocks noGrp="1"/>
          </p:cNvSpPr>
          <p:nvPr>
            <p:ph type="title" idx="4294967295"/>
          </p:nvPr>
        </p:nvSpPr>
        <p:spPr>
          <a:xfrm>
            <a:off x="5468112" y="17425"/>
            <a:ext cx="6701307" cy="1368015"/>
          </a:xfrm>
          <a:noFill/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Proyectos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RADWIN de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Tren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&amp; Metro</a:t>
            </a:r>
            <a:b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r>
              <a:rPr lang="en-US" sz="2000" dirty="0" err="1">
                <a:solidFill>
                  <a:srgbClr val="004550"/>
                </a:solidFill>
                <a:latin typeface="+mn-lt"/>
              </a:rPr>
              <a:t>Cubriendo</a:t>
            </a:r>
            <a:r>
              <a:rPr lang="en-US" sz="2000" dirty="0">
                <a:solidFill>
                  <a:srgbClr val="004550"/>
                </a:solidFill>
                <a:latin typeface="+mn-lt"/>
              </a:rPr>
              <a:t>  </a:t>
            </a:r>
            <a:r>
              <a:rPr lang="en-US" sz="2000" b="1" dirty="0">
                <a:solidFill>
                  <a:srgbClr val="004550"/>
                </a:solidFill>
                <a:latin typeface="+mn-lt"/>
              </a:rPr>
              <a:t>&gt; 1,500 km de </a:t>
            </a:r>
            <a:r>
              <a:rPr lang="en-US" sz="2000" b="1" dirty="0" err="1">
                <a:solidFill>
                  <a:srgbClr val="004550"/>
                </a:solidFill>
                <a:latin typeface="+mn-lt"/>
              </a:rPr>
              <a:t>via</a:t>
            </a:r>
            <a:r>
              <a:rPr lang="en-US" sz="2000" dirty="0" err="1">
                <a:solidFill>
                  <a:srgbClr val="004550"/>
                </a:solidFill>
                <a:latin typeface="+mn-lt"/>
              </a:rPr>
              <a:t>s</a:t>
            </a:r>
            <a:r>
              <a:rPr lang="en-US" sz="2000" dirty="0">
                <a:solidFill>
                  <a:srgbClr val="004550"/>
                </a:solidFill>
                <a:latin typeface="+mn-lt"/>
              </a:rPr>
              <a:t> ; </a:t>
            </a:r>
            <a:r>
              <a:rPr lang="en-US" sz="2000" dirty="0" err="1">
                <a:solidFill>
                  <a:srgbClr val="004550"/>
                </a:solidFill>
                <a:latin typeface="+mn-lt"/>
              </a:rPr>
              <a:t>Conectando</a:t>
            </a:r>
            <a:r>
              <a:rPr lang="en-US" sz="2000" dirty="0">
                <a:solidFill>
                  <a:srgbClr val="004550"/>
                </a:solidFill>
                <a:latin typeface="+mn-lt"/>
              </a:rPr>
              <a:t>  </a:t>
            </a:r>
            <a:r>
              <a:rPr lang="en-US" sz="2000" b="1" dirty="0">
                <a:solidFill>
                  <a:srgbClr val="004550"/>
                </a:solidFill>
                <a:latin typeface="+mn-lt"/>
              </a:rPr>
              <a:t>&gt; 1,300 </a:t>
            </a:r>
            <a:r>
              <a:rPr lang="en-US" sz="2000" b="1" dirty="0" err="1">
                <a:solidFill>
                  <a:srgbClr val="004550"/>
                </a:solidFill>
                <a:latin typeface="+mn-lt"/>
              </a:rPr>
              <a:t>trenes</a:t>
            </a:r>
            <a:endParaRPr lang="he-IL" sz="2000" b="1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2289116" y="4120351"/>
            <a:ext cx="91884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Medellin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FF7EE6-BAF4-8141-8950-BDC00C5B4393}"/>
              </a:ext>
            </a:extLst>
          </p:cNvPr>
          <p:cNvCxnSpPr/>
          <p:nvPr/>
        </p:nvCxnSpPr>
        <p:spPr>
          <a:xfrm flipV="1">
            <a:off x="3207958" y="4289628"/>
            <a:ext cx="253733" cy="506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367688" y="4165894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897757" y="3747725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826180" y="3739719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204439" y="3415664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68093" y="2491699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250617" y="3045766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1689859" y="2963448"/>
            <a:ext cx="58772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Utah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949094" y="3673312"/>
            <a:ext cx="94609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Honolulu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3366675" y="3353745"/>
            <a:ext cx="86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Orlando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3016298" y="3657978"/>
            <a:ext cx="136056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Toluca Mexico</a:t>
            </a:r>
          </a:p>
        </p:txBody>
      </p:sp>
      <p:sp>
        <p:nvSpPr>
          <p:cNvPr id="72" name="Oval 71"/>
          <p:cNvSpPr/>
          <p:nvPr/>
        </p:nvSpPr>
        <p:spPr>
          <a:xfrm>
            <a:off x="5668093" y="2873507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631451" y="2036374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6172432" y="2853056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4730521" y="2799094"/>
            <a:ext cx="101361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Barcelona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6360440" y="2779576"/>
            <a:ext cx="51488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Pisa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6792010" y="1961961"/>
            <a:ext cx="88902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Moscow</a:t>
            </a:r>
          </a:p>
        </p:txBody>
      </p:sp>
      <p:sp>
        <p:nvSpPr>
          <p:cNvPr id="87" name="Oval 86"/>
          <p:cNvSpPr/>
          <p:nvPr/>
        </p:nvSpPr>
        <p:spPr>
          <a:xfrm>
            <a:off x="10143695" y="2868584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9230950" y="3153993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8928221" y="3343721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10290292" y="2794171"/>
            <a:ext cx="71827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Kansai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9387101" y="3082571"/>
            <a:ext cx="7813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Wuhan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0DAE3A-DC48-4C42-95C0-6603141E1C17}"/>
              </a:ext>
            </a:extLst>
          </p:cNvPr>
          <p:cNvSpPr txBox="1"/>
          <p:nvPr/>
        </p:nvSpPr>
        <p:spPr>
          <a:xfrm>
            <a:off x="9343403" y="3266838"/>
            <a:ext cx="106920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Chongqing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08"/>
          <a:stretch/>
        </p:blipFill>
        <p:spPr>
          <a:xfrm>
            <a:off x="-439098" y="4927585"/>
            <a:ext cx="13599075" cy="1912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0C7722-DBE0-6849-8F09-6A865A1086B3}"/>
              </a:ext>
            </a:extLst>
          </p:cNvPr>
          <p:cNvSpPr txBox="1"/>
          <p:nvPr/>
        </p:nvSpPr>
        <p:spPr>
          <a:xfrm>
            <a:off x="4121192" y="5278790"/>
            <a:ext cx="101970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Argentina</a:t>
            </a:r>
          </a:p>
        </p:txBody>
      </p:sp>
      <p:sp>
        <p:nvSpPr>
          <p:cNvPr id="30" name="Oval 29"/>
          <p:cNvSpPr/>
          <p:nvPr/>
        </p:nvSpPr>
        <p:spPr>
          <a:xfrm>
            <a:off x="3933184" y="5353203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101C41-AC67-7F42-B690-3B2AE206076E}"/>
              </a:ext>
            </a:extLst>
          </p:cNvPr>
          <p:cNvSpPr txBox="1"/>
          <p:nvPr/>
        </p:nvSpPr>
        <p:spPr>
          <a:xfrm>
            <a:off x="5320618" y="2417286"/>
            <a:ext cx="42351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UK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942513-D31A-F74E-B82C-EC46A6EA4945}"/>
              </a:ext>
            </a:extLst>
          </p:cNvPr>
          <p:cNvSpPr/>
          <p:nvPr/>
        </p:nvSpPr>
        <p:spPr>
          <a:xfrm>
            <a:off x="9159927" y="3429274"/>
            <a:ext cx="188008" cy="18972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23B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22AA67-BF9E-6B47-A51E-15637F584056}"/>
              </a:ext>
            </a:extLst>
          </p:cNvPr>
          <p:cNvSpPr txBox="1"/>
          <p:nvPr/>
        </p:nvSpPr>
        <p:spPr>
          <a:xfrm>
            <a:off x="9348762" y="3456037"/>
            <a:ext cx="100219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Changsha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DCB10-57B2-4C58-8D11-D55E380DC19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5836-6410-4045-9EA7-EF1A9F8A31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784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88E90C-66BE-4E2E-A655-FE25D473FACC}"/>
              </a:ext>
            </a:extLst>
          </p:cNvPr>
          <p:cNvSpPr/>
          <p:nvPr/>
        </p:nvSpPr>
        <p:spPr>
          <a:xfrm>
            <a:off x="0" y="1222050"/>
            <a:ext cx="2096278" cy="4741997"/>
          </a:xfrm>
          <a:prstGeom prst="rect">
            <a:avLst/>
          </a:prstGeom>
          <a:solidFill>
            <a:srgbClr val="9B9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CDFF6-23CE-4781-AA9B-787B5C58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Radwin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Mineria</a:t>
            </a:r>
            <a:r>
              <a:rPr lang="en-US" dirty="0"/>
              <a:t> - LATAM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8B183-68EE-4694-879D-0CCAAA120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9511" y="6408173"/>
            <a:ext cx="92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E04B88-7F48-4C06-96D5-6A0F6815A3B0}" type="datetime1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0FAFF-6477-446F-9A72-9CB51789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8460" y="6399152"/>
            <a:ext cx="145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EB937-A777-42DE-A6D9-D947204B1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8085" y="6408173"/>
            <a:ext cx="51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F5836-6410-4045-9EA7-EF1A9F8A31C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2730A6F-EF35-433F-BB65-1AFA108ED197}"/>
              </a:ext>
            </a:extLst>
          </p:cNvPr>
          <p:cNvSpPr/>
          <p:nvPr/>
        </p:nvSpPr>
        <p:spPr>
          <a:xfrm>
            <a:off x="-710682" y="3079102"/>
            <a:ext cx="2922037" cy="2884944"/>
          </a:xfrm>
          <a:prstGeom prst="triangle">
            <a:avLst>
              <a:gd name="adj" fmla="val 324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FDABD9F-E78C-4BBD-AEF1-288188C98A0B}"/>
              </a:ext>
            </a:extLst>
          </p:cNvPr>
          <p:cNvSpPr/>
          <p:nvPr/>
        </p:nvSpPr>
        <p:spPr>
          <a:xfrm>
            <a:off x="216393" y="3778898"/>
            <a:ext cx="2556588" cy="2185149"/>
          </a:xfrm>
          <a:prstGeom prst="triangle">
            <a:avLst>
              <a:gd name="adj" fmla="val 62774"/>
            </a:avLst>
          </a:prstGeom>
          <a:solidFill>
            <a:srgbClr val="A6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DD7589-894A-4E82-B657-E943FC549982}"/>
              </a:ext>
            </a:extLst>
          </p:cNvPr>
          <p:cNvGrpSpPr/>
          <p:nvPr/>
        </p:nvGrpSpPr>
        <p:grpSpPr>
          <a:xfrm>
            <a:off x="1343607" y="1222050"/>
            <a:ext cx="10848393" cy="4741997"/>
            <a:chOff x="1343607" y="1222050"/>
            <a:chExt cx="10848393" cy="47419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14D75B-EF65-41D6-A817-0BA9865EB396}"/>
                </a:ext>
              </a:extLst>
            </p:cNvPr>
            <p:cNvSpPr/>
            <p:nvPr/>
          </p:nvSpPr>
          <p:spPr>
            <a:xfrm>
              <a:off x="10095722" y="1222050"/>
              <a:ext cx="2096278" cy="4741997"/>
            </a:xfrm>
            <a:prstGeom prst="rect">
              <a:avLst/>
            </a:prstGeom>
            <a:solidFill>
              <a:srgbClr val="AEB8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1AE9AF-3CAA-4D06-9F28-7ECCD7E70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96" b="4833"/>
            <a:stretch/>
          </p:blipFill>
          <p:spPr>
            <a:xfrm>
              <a:off x="1343607" y="1222050"/>
              <a:ext cx="9189335" cy="47419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D56B9A-18E7-46D2-9A0D-EB348940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7436" y="1585378"/>
              <a:ext cx="1886555" cy="565198"/>
            </a:xfrm>
            <a:prstGeom prst="rect">
              <a:avLst/>
            </a:prstGeom>
            <a:solidFill>
              <a:srgbClr val="C6CBCF"/>
            </a:solidFill>
            <a:effectLst>
              <a:softEdge rad="6350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ED398B-93BD-446B-9998-9F580CD7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1070" y="1982241"/>
              <a:ext cx="2165594" cy="32041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D4CCF9-57E4-48B4-8033-B8E85FE0C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8029" y="2442150"/>
              <a:ext cx="1971675" cy="45567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3C0EF5-40CD-4FED-AF96-B25BB8E9E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0244" y="2840379"/>
              <a:ext cx="1743075" cy="257175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E11241-E26E-497A-8561-B39A4BC4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8831" y="3440947"/>
              <a:ext cx="1485900" cy="405456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39B730-2484-4C09-A7E1-62E6AD74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3594" y="3842766"/>
              <a:ext cx="1609725" cy="40545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D11AC3-C527-44DA-B3DD-B3916128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5919" y="4475490"/>
              <a:ext cx="2057400" cy="62965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99C7DE-A1D9-4E84-9DE3-C62B3743B8AC}"/>
                </a:ext>
              </a:extLst>
            </p:cNvPr>
            <p:cNvSpPr txBox="1"/>
            <p:nvPr/>
          </p:nvSpPr>
          <p:spPr>
            <a:xfrm>
              <a:off x="6369892" y="1550143"/>
              <a:ext cx="210724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Operando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60+</a:t>
              </a:r>
            </a:p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A23197-9E4B-4FA9-AF97-18144BEA45C0}"/>
                </a:ext>
              </a:extLst>
            </p:cNvPr>
            <p:cNvSpPr txBox="1"/>
            <p:nvPr/>
          </p:nvSpPr>
          <p:spPr>
            <a:xfrm>
              <a:off x="6349503" y="1969911"/>
              <a:ext cx="1941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Operaciones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mineras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4B7952-D842-46D0-A265-5EACA0A1257C}"/>
                </a:ext>
              </a:extLst>
            </p:cNvPr>
            <p:cNvSpPr txBox="1"/>
            <p:nvPr/>
          </p:nvSpPr>
          <p:spPr>
            <a:xfrm>
              <a:off x="7324619" y="2348732"/>
              <a:ext cx="62869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10</a:t>
              </a:r>
            </a:p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335E02-1877-4390-85A7-5538EA27596F}"/>
                </a:ext>
              </a:extLst>
            </p:cNvPr>
            <p:cNvSpPr txBox="1"/>
            <p:nvPr/>
          </p:nvSpPr>
          <p:spPr>
            <a:xfrm>
              <a:off x="6670668" y="2748709"/>
              <a:ext cx="1765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Minerales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distintos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8ADD05-3DAF-4CCE-ABE4-B32B528C8EAF}"/>
                </a:ext>
              </a:extLst>
            </p:cNvPr>
            <p:cNvSpPr txBox="1"/>
            <p:nvPr/>
          </p:nvSpPr>
          <p:spPr>
            <a:xfrm>
              <a:off x="7010471" y="3223745"/>
              <a:ext cx="13067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4,000</a:t>
              </a:r>
            </a:p>
            <a:p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BC7885-DF1F-4ED4-9085-77A02DD68582}"/>
                </a:ext>
              </a:extLst>
            </p:cNvPr>
            <p:cNvSpPr txBox="1"/>
            <p:nvPr/>
          </p:nvSpPr>
          <p:spPr>
            <a:xfrm>
              <a:off x="6709124" y="3641857"/>
              <a:ext cx="1806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Radios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desplegadas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51E7545-5A63-4FEB-AC5F-7C77BA95413A}"/>
                </a:ext>
              </a:extLst>
            </p:cNvPr>
            <p:cNvSpPr txBox="1"/>
            <p:nvPr/>
          </p:nvSpPr>
          <p:spPr>
            <a:xfrm>
              <a:off x="7310946" y="4359431"/>
              <a:ext cx="97815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40+</a:t>
              </a:r>
            </a:p>
            <a:p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BDE1E5-343F-487A-82F9-AD8F78030F93}"/>
                </a:ext>
              </a:extLst>
            </p:cNvPr>
            <p:cNvSpPr txBox="1"/>
            <p:nvPr/>
          </p:nvSpPr>
          <p:spPr>
            <a:xfrm>
              <a:off x="6645619" y="4908060"/>
              <a:ext cx="1986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Partners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Integradores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44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16757</TotalTime>
  <Words>1136</Words>
  <Application>Microsoft Office PowerPoint</Application>
  <PresentationFormat>Widescreen</PresentationFormat>
  <Paragraphs>432</Paragraphs>
  <Slides>25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PowerPoint Presentation</vt:lpstr>
      <vt:lpstr>RADWIN at a glance</vt:lpstr>
      <vt:lpstr>Liderando a través de la Innovación</vt:lpstr>
      <vt:lpstr>PowerPoint Presentation</vt:lpstr>
      <vt:lpstr>RADWIN Portfolio </vt:lpstr>
      <vt:lpstr>Mercados</vt:lpstr>
      <vt:lpstr>PowerPoint Presentation</vt:lpstr>
      <vt:lpstr>Proyectos RADWIN de Tren &amp; Metro Cubriendo  &gt; 1,500 km de vias ; Conectando  &gt; 1,300 trenes</vt:lpstr>
      <vt:lpstr>Radwin en Mineria - LATAM</vt:lpstr>
      <vt:lpstr>RADWIN solutions for oil &amp; gas</vt:lpstr>
      <vt:lpstr>PowerPoint Presentation</vt:lpstr>
      <vt:lpstr>Digital oil field</vt:lpstr>
      <vt:lpstr>RADWIN solutions for digital oil fields</vt:lpstr>
      <vt:lpstr>Digital oil field</vt:lpstr>
      <vt:lpstr>PowerPoint Presentation</vt:lpstr>
      <vt:lpstr>PowerPoint Presentation</vt:lpstr>
      <vt:lpstr>Case studies </vt:lpstr>
      <vt:lpstr>Shengli digital oil field, China </vt:lpstr>
      <vt:lpstr>Sinopec digital oil fields, China </vt:lpstr>
      <vt:lpstr>Xinjiang oil field, China </vt:lpstr>
      <vt:lpstr>   </vt:lpstr>
      <vt:lpstr>Large natural gas field deployment, USA</vt:lpstr>
      <vt:lpstr>Shell Oil chooses RADWIN</vt:lpstr>
      <vt:lpstr>Yacimiento Shale Gas  Fortín de Piedra (Vaca Muerta)  Neuquén – Argentina.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Shougang  COSAPI Mineria</dc:title>
  <dc:creator>Ariel Macchi</dc:creator>
  <cp:lastModifiedBy>Ariel Macchi</cp:lastModifiedBy>
  <cp:revision>58</cp:revision>
  <dcterms:created xsi:type="dcterms:W3CDTF">2019-05-30T22:28:06Z</dcterms:created>
  <dcterms:modified xsi:type="dcterms:W3CDTF">2022-02-07T20:16:21Z</dcterms:modified>
</cp:coreProperties>
</file>